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45"/>
  </p:notesMasterIdLst>
  <p:handoutMasterIdLst>
    <p:handoutMasterId r:id="rId46"/>
  </p:handoutMasterIdLst>
  <p:sldIdLst>
    <p:sldId id="256" r:id="rId3"/>
    <p:sldId id="312" r:id="rId4"/>
    <p:sldId id="276" r:id="rId5"/>
    <p:sldId id="259" r:id="rId6"/>
    <p:sldId id="257" r:id="rId7"/>
    <p:sldId id="270" r:id="rId8"/>
    <p:sldId id="271" r:id="rId9"/>
    <p:sldId id="266" r:id="rId10"/>
    <p:sldId id="268" r:id="rId11"/>
    <p:sldId id="274" r:id="rId12"/>
    <p:sldId id="272" r:id="rId13"/>
    <p:sldId id="278" r:id="rId14"/>
    <p:sldId id="279" r:id="rId15"/>
    <p:sldId id="280" r:id="rId16"/>
    <p:sldId id="282" r:id="rId17"/>
    <p:sldId id="281" r:id="rId18"/>
    <p:sldId id="267" r:id="rId19"/>
    <p:sldId id="283" r:id="rId20"/>
    <p:sldId id="284" r:id="rId21"/>
    <p:sldId id="286" r:id="rId22"/>
    <p:sldId id="285" r:id="rId23"/>
    <p:sldId id="288" r:id="rId24"/>
    <p:sldId id="291" r:id="rId25"/>
    <p:sldId id="289" r:id="rId26"/>
    <p:sldId id="290" r:id="rId27"/>
    <p:sldId id="292" r:id="rId28"/>
    <p:sldId id="293" r:id="rId29"/>
    <p:sldId id="294" r:id="rId30"/>
    <p:sldId id="296" r:id="rId31"/>
    <p:sldId id="295" r:id="rId32"/>
    <p:sldId id="297" r:id="rId33"/>
    <p:sldId id="298" r:id="rId34"/>
    <p:sldId id="299" r:id="rId35"/>
    <p:sldId id="300" r:id="rId36"/>
    <p:sldId id="301" r:id="rId37"/>
    <p:sldId id="302" r:id="rId38"/>
    <p:sldId id="303" r:id="rId39"/>
    <p:sldId id="305" r:id="rId40"/>
    <p:sldId id="304" r:id="rId41"/>
    <p:sldId id="306" r:id="rId42"/>
    <p:sldId id="307" r:id="rId43"/>
    <p:sldId id="308"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C7C3"/>
    <a:srgbClr val="07655E"/>
    <a:srgbClr val="0B9B92"/>
    <a:srgbClr val="49BBB5"/>
    <a:srgbClr val="B7E3E1"/>
    <a:srgbClr val="AEE0DE"/>
    <a:srgbClr val="7DBDD9"/>
    <a:srgbClr val="8CC0CA"/>
    <a:srgbClr val="9EC9D2"/>
    <a:srgbClr val="CBE2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67308" autoAdjust="0"/>
  </p:normalViewPr>
  <p:slideViewPr>
    <p:cSldViewPr>
      <p:cViewPr varScale="1">
        <p:scale>
          <a:sx n="56" d="100"/>
          <a:sy n="56" d="100"/>
        </p:scale>
        <p:origin x="188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8" d="100"/>
          <a:sy n="78" d="100"/>
        </p:scale>
        <p:origin x="-207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4FF8FC-8473-4DFD-87CC-D576DA80B410}" type="datetimeFigureOut">
              <a:rPr lang="en-US" smtClean="0"/>
              <a:pPr/>
              <a:t>24-Jun-17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422161-F0FA-48FB-AB7F-FA9B9B1E1F93}"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99F9E-8190-4220-9D3C-A1346FABA6D1}" type="datetimeFigureOut">
              <a:rPr lang="es-ES" smtClean="0"/>
              <a:t>24/06/2017</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9BD37-8D37-4CE3-AD29-B23FA1511B37}" type="slidenum">
              <a:rPr lang="es-ES" smtClean="0"/>
              <a:t>‹#›</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Motivo y objetivo del proyecto</a:t>
            </a:r>
          </a:p>
          <a:p>
            <a:endParaRPr lang="es-ES" dirty="0"/>
          </a:p>
          <a:p>
            <a:r>
              <a:rPr lang="es-ES" dirty="0" err="1"/>
              <a:t>Desrrollo</a:t>
            </a:r>
            <a:r>
              <a:rPr lang="es-ES" dirty="0"/>
              <a:t>: se vera la </a:t>
            </a:r>
            <a:r>
              <a:rPr lang="es-ES" dirty="0" err="1"/>
              <a:t>evolicion</a:t>
            </a:r>
            <a:r>
              <a:rPr lang="es-ES" dirty="0"/>
              <a:t> del proyecto</a:t>
            </a:r>
          </a:p>
          <a:p>
            <a:endParaRPr lang="es-ES" dirty="0"/>
          </a:p>
          <a:p>
            <a:r>
              <a:rPr lang="es-ES" dirty="0"/>
              <a:t>Producto final – </a:t>
            </a:r>
            <a:r>
              <a:rPr lang="es-ES" dirty="0" err="1"/>
              <a:t>aracteristicas</a:t>
            </a:r>
            <a:r>
              <a:rPr lang="es-ES" dirty="0"/>
              <a:t> del producto final desarrollado. Componentes y programa</a:t>
            </a:r>
          </a:p>
          <a:p>
            <a:endParaRPr lang="es-ES" dirty="0"/>
          </a:p>
          <a:p>
            <a:r>
              <a:rPr lang="es-ES" dirty="0" err="1"/>
              <a:t>COncl</a:t>
            </a:r>
            <a:r>
              <a:rPr lang="es-ES" dirty="0"/>
              <a:t>.: Resultados, trabajos futuros..</a:t>
            </a:r>
          </a:p>
          <a:p>
            <a:endParaRPr lang="es-ES" dirty="0"/>
          </a:p>
          <a:p>
            <a:endParaRPr lang="es-ES" dirty="0"/>
          </a:p>
        </p:txBody>
      </p:sp>
      <p:sp>
        <p:nvSpPr>
          <p:cNvPr id="4" name="Slide Number Placeholder 3"/>
          <p:cNvSpPr>
            <a:spLocks noGrp="1"/>
          </p:cNvSpPr>
          <p:nvPr>
            <p:ph type="sldNum" sz="quarter" idx="10"/>
          </p:nvPr>
        </p:nvSpPr>
        <p:spPr/>
        <p:txBody>
          <a:bodyPr/>
          <a:lstStyle/>
          <a:p>
            <a:fld id="{ED67257D-C89F-4D17-81D5-D49340B764BE}" type="slidenum">
              <a:rPr lang="es-ES" smtClean="0"/>
              <a:t>2</a:t>
            </a:fld>
            <a:endParaRPr lang="es-ES"/>
          </a:p>
        </p:txBody>
      </p:sp>
    </p:spTree>
    <p:extLst>
      <p:ext uri="{BB962C8B-B14F-4D97-AF65-F5344CB8AC3E}">
        <p14:creationId xmlns:p14="http://schemas.microsoft.com/office/powerpoint/2010/main" val="2412569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ha </a:t>
            </a:r>
            <a:r>
              <a:rPr lang="es-ES" dirty="0" err="1"/>
              <a:t>kedao</a:t>
            </a:r>
            <a:r>
              <a:rPr lang="es-ES" dirty="0"/>
              <a:t> claro el problema -&gt; vemos la </a:t>
            </a:r>
            <a:r>
              <a:rPr lang="es-ES" dirty="0" err="1"/>
              <a:t>evolucin</a:t>
            </a:r>
            <a:r>
              <a:rPr lang="es-ES" dirty="0"/>
              <a:t> por los diferentes prototipos.</a:t>
            </a:r>
          </a:p>
        </p:txBody>
      </p:sp>
      <p:sp>
        <p:nvSpPr>
          <p:cNvPr id="4" name="Slide Number Placeholder 3"/>
          <p:cNvSpPr>
            <a:spLocks noGrp="1"/>
          </p:cNvSpPr>
          <p:nvPr>
            <p:ph type="sldNum" sz="quarter" idx="10"/>
          </p:nvPr>
        </p:nvSpPr>
        <p:spPr/>
        <p:txBody>
          <a:bodyPr/>
          <a:lstStyle/>
          <a:p>
            <a:fld id="{ED39BD37-8D37-4CE3-AD29-B23FA1511B37}" type="slidenum">
              <a:rPr lang="es-ES" smtClean="0"/>
              <a:t>12</a:t>
            </a:fld>
            <a:endParaRPr lang="es-ES"/>
          </a:p>
        </p:txBody>
      </p:sp>
    </p:spTree>
    <p:extLst>
      <p:ext uri="{BB962C8B-B14F-4D97-AF65-F5344CB8AC3E}">
        <p14:creationId xmlns:p14="http://schemas.microsoft.com/office/powerpoint/2010/main" val="1048407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Se plantean 2 vías </a:t>
            </a:r>
            <a:r>
              <a:rPr lang="es-ES" dirty="0" err="1"/>
              <a:t>incialmente</a:t>
            </a:r>
            <a:r>
              <a:rPr lang="es-ES" dirty="0"/>
              <a:t>.</a:t>
            </a:r>
          </a:p>
          <a:p>
            <a:endParaRPr lang="es-ES" dirty="0"/>
          </a:p>
          <a:p>
            <a:r>
              <a:rPr lang="es-ES" dirty="0"/>
              <a:t>Que se contactara conmigo para este desarrollo fue debido a que trabajaba en temas con visión y se pensaba que este problema se podría resolver con esta tecnología.</a:t>
            </a:r>
          </a:p>
          <a:p>
            <a:endParaRPr lang="es-ES" dirty="0"/>
          </a:p>
          <a:p>
            <a:endParaRPr lang="es-ES" dirty="0"/>
          </a:p>
          <a:p>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s-ES" dirty="0"/>
          </a:p>
          <a:p>
            <a:r>
              <a:rPr lang="es-ES" dirty="0"/>
              <a:t>Aquí decir solamente que se probó por separado a calibrar las 2 articulaciones usando la Arduino conectada a los servos y un pequeño programita que los movía según el robot le dijese, mediante 2 entradas digitales a través de unos relés (las digitales del robot van a 24v mientras q la Arduino a 5). El robot decía simplemente Sube o baja hasta llegar a estar dentro de los valores entrenados al sistema de visión:</a:t>
            </a:r>
          </a:p>
          <a:p>
            <a:endParaRPr lang="es-ES" dirty="0"/>
          </a:p>
          <a:p>
            <a:r>
              <a:rPr lang="es-ES" dirty="0"/>
              <a:t>Ángulo entre las 2 líneas para tobillo, y para cadera distancia entre las 2 líneas. La localización de las líneas se hacía por simple </a:t>
            </a:r>
            <a:r>
              <a:rPr lang="es-ES" dirty="0" err="1"/>
              <a:t>matching</a:t>
            </a:r>
            <a:r>
              <a:rPr lang="es-ES" dirty="0"/>
              <a:t> de esa zona.</a:t>
            </a:r>
          </a:p>
          <a:p>
            <a:endParaRPr lang="es-ES" dirty="0"/>
          </a:p>
          <a:p>
            <a:r>
              <a:rPr lang="es-ES" dirty="0"/>
              <a:t>La idea sería desarrollar algo similar usando por ejemplo </a:t>
            </a:r>
            <a:r>
              <a:rPr lang="es-ES" dirty="0" err="1"/>
              <a:t>raspberry</a:t>
            </a:r>
            <a:r>
              <a:rPr lang="es-ES" dirty="0"/>
              <a:t> y </a:t>
            </a:r>
            <a:r>
              <a:rPr lang="es-ES" dirty="0" err="1"/>
              <a:t>opencv</a:t>
            </a:r>
            <a:r>
              <a:rPr lang="es-ES" dirty="0"/>
              <a:t>. Se sabía de antemano que esto iba a funcionar bien pero por experiencia, también se sabe lo coñazo que son los sistemas de visión y las condiciones de iluminación. Se decide probar a usar las </a:t>
            </a:r>
            <a:r>
              <a:rPr lang="es-ES" dirty="0" err="1"/>
              <a:t>imus</a:t>
            </a:r>
            <a:r>
              <a:rPr lang="es-ES" dirty="0"/>
              <a:t>, que también parece ser más divertido, barato y “original”.</a:t>
            </a:r>
          </a:p>
          <a:p>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Para la siguiente opción… se introduce la </a:t>
            </a:r>
            <a:r>
              <a:rPr lang="es-ES" dirty="0" err="1"/>
              <a:t>Minimu</a:t>
            </a:r>
            <a:r>
              <a:rPr lang="es-ES" dirty="0"/>
              <a:t>.</a:t>
            </a:r>
          </a:p>
          <a:p>
            <a:endParaRPr lang="es-ES" dirty="0"/>
          </a:p>
          <a:p>
            <a:r>
              <a:rPr lang="es-ES" dirty="0"/>
              <a:t>Varias posibilidades, </a:t>
            </a:r>
            <a:r>
              <a:rPr lang="es-ES" dirty="0" err="1"/>
              <a:t>MinIMU</a:t>
            </a:r>
            <a:r>
              <a:rPr lang="es-ES" dirty="0"/>
              <a:t> v3 Varias librerías, distintos </a:t>
            </a:r>
            <a:r>
              <a:rPr lang="es-ES" dirty="0" err="1"/>
              <a:t>dispostivos</a:t>
            </a:r>
            <a:r>
              <a:rPr lang="es-ES" dirty="0"/>
              <a:t>. MCU6050, V2, etc.</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Importante I2c canal Arduino – </a:t>
            </a:r>
            <a:r>
              <a:rPr lang="es-ES" dirty="0" err="1"/>
              <a:t>imu</a:t>
            </a:r>
            <a:r>
              <a:rPr lang="es-ES" dirty="0"/>
              <a:t> (posibilidad seleccionar entre 2 direcciones distintas”.</a:t>
            </a:r>
          </a:p>
          <a:p>
            <a:r>
              <a:rPr lang="es-ES" dirty="0"/>
              <a:t>9 grados </a:t>
            </a:r>
            <a:r>
              <a:rPr lang="es-ES" dirty="0" err="1"/>
              <a:t>libertaD</a:t>
            </a:r>
            <a:r>
              <a:rPr lang="es-ES" dirty="0"/>
              <a:t>: </a:t>
            </a:r>
            <a:r>
              <a:rPr lang="es-ES" dirty="0" err="1"/>
              <a:t>acel</a:t>
            </a:r>
            <a:r>
              <a:rPr lang="es-ES" dirty="0"/>
              <a:t>. Giro y brújula dan medidas en los 3 ejes. = 9.</a:t>
            </a:r>
          </a:p>
          <a:p>
            <a:endParaRPr lang="es-ES" dirty="0"/>
          </a:p>
          <a:p>
            <a:r>
              <a:rPr lang="es-ES" dirty="0"/>
              <a:t>Ni comentar de primeras: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Acelerometro</a:t>
            </a:r>
            <a:r>
              <a:rPr lang="es-ES" dirty="0"/>
              <a:t> que nos permiten medir las </a:t>
            </a:r>
            <a:r>
              <a:rPr lang="es-ES" dirty="0" err="1"/>
              <a:t>acelaraciones</a:t>
            </a:r>
            <a:r>
              <a:rPr lang="es-ES" dirty="0"/>
              <a:t> en las 3 dimensiones del espacio, sabiendo q la gravedad de la tierra tiene una </a:t>
            </a:r>
            <a:r>
              <a:rPr lang="es-ES" dirty="0" err="1"/>
              <a:t>acele</a:t>
            </a:r>
            <a:r>
              <a:rPr lang="es-ES" dirty="0"/>
              <a:t>. Perpendicular al suelo, se pueden calcular inclinaciones respecto a los ejes x e y. El giróscopo : mide velocidades angulares.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El sistema ha de ser físicamente estable</a:t>
            </a:r>
          </a:p>
          <a:p>
            <a:endParaRPr lang="es-ES" dirty="0"/>
          </a:p>
          <a:p>
            <a:r>
              <a:rPr lang="es-ES" dirty="0" err="1"/>
              <a:t>Posicion</a:t>
            </a:r>
            <a:r>
              <a:rPr lang="es-ES" dirty="0"/>
              <a:t> </a:t>
            </a:r>
            <a:r>
              <a:rPr lang="es-ES" dirty="0" err="1"/>
              <a:t>zowi</a:t>
            </a:r>
            <a:r>
              <a:rPr lang="es-ES" dirty="0"/>
              <a:t>, determinado por la IMU, acelerómetro y eje Z no se llevan bien, magnetómetro lento y lecturas tardan en ser fiables en este eje. Se evita el eje Z y de ahí la posición de </a:t>
            </a:r>
            <a:r>
              <a:rPr lang="es-ES" dirty="0" err="1"/>
              <a:t>Zowi</a:t>
            </a:r>
            <a:r>
              <a:rPr lang="es-ES" dirty="0"/>
              <a:t> en las siguientes imágenes q veremos.</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Anclaje, necesario para enganchar el sensor al pie del juguete.</a:t>
            </a:r>
          </a:p>
          <a:p>
            <a:endParaRPr lang="es-ES" dirty="0"/>
          </a:p>
          <a:p>
            <a:r>
              <a:rPr lang="es-ES" dirty="0"/>
              <a:t>Calibración del sensor necesaria al inicio del sistema, una vez el sistema tiene sus referencias: usar sistema fijo que no altere las orientaciones mantenga las relaciones.</a:t>
            </a:r>
          </a:p>
          <a:p>
            <a:r>
              <a:rPr lang="es-ES" dirty="0"/>
              <a:t>Afectado por campos magnéticos o vibraciones / golpes.</a:t>
            </a:r>
          </a:p>
          <a:p>
            <a:endParaRPr lang="es-ES" dirty="0"/>
          </a:p>
          <a:p>
            <a:r>
              <a:rPr lang="es-ES" dirty="0"/>
              <a:t>El procedimiento será prácticamente el mismo para todo los prototipos: Explicar </a:t>
            </a:r>
            <a:r>
              <a:rPr lang="es-ES" dirty="0" err="1"/>
              <a:t>Proced</a:t>
            </a:r>
            <a:r>
              <a:rPr lang="es-ES" dirty="0"/>
              <a:t>. Iterativo.</a:t>
            </a:r>
          </a:p>
          <a:p>
            <a:endParaRPr lang="es-E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probaron otros sensores, otra Librerías para este mismo sensor. </a:t>
            </a:r>
            <a:r>
              <a:rPr lang="es-ES" dirty="0" err="1"/>
              <a:t>X.ej</a:t>
            </a:r>
            <a:r>
              <a:rPr lang="es-ES" dirty="0"/>
              <a:t>: mcu6050</a:t>
            </a:r>
          </a:p>
          <a:p>
            <a:endParaRPr lang="es-ES" dirty="0"/>
          </a:p>
          <a:p>
            <a:r>
              <a:rPr lang="es-ES" dirty="0" err="1"/>
              <a:t>Solucion</a:t>
            </a:r>
            <a:r>
              <a:rPr lang="es-ES" dirty="0"/>
              <a:t> por usar Una sola placa con los servos y la </a:t>
            </a:r>
            <a:r>
              <a:rPr lang="es-ES" dirty="0" err="1"/>
              <a:t>imu</a:t>
            </a:r>
            <a:r>
              <a:rPr lang="es-ES" dirty="0"/>
              <a:t>.</a:t>
            </a:r>
          </a:p>
          <a:p>
            <a:endParaRPr lang="es-ES" dirty="0"/>
          </a:p>
          <a:p>
            <a:r>
              <a:rPr lang="es-ES" dirty="0"/>
              <a:t>Aquí se aprende la importancia de la estabilidad del anclaje al pie y la calibración explicadas en la diapositiva anterior. Paralelismo? Siguiente </a:t>
            </a:r>
            <a:r>
              <a:rPr lang="es-ES" dirty="0" err="1"/>
              <a:t>diapo</a:t>
            </a:r>
            <a:r>
              <a:rPr lang="es-ES" dirty="0"/>
              <a:t>.</a:t>
            </a:r>
          </a:p>
        </p:txBody>
      </p:sp>
      <p:sp>
        <p:nvSpPr>
          <p:cNvPr id="4" name="Slide Number Placeholder 3"/>
          <p:cNvSpPr>
            <a:spLocks noGrp="1"/>
          </p:cNvSpPr>
          <p:nvPr>
            <p:ph type="sldNum" sz="quarter" idx="10"/>
          </p:nvPr>
        </p:nvSpPr>
        <p:spPr/>
        <p:txBody>
          <a:bodyPr/>
          <a:lstStyle/>
          <a:p>
            <a:fld id="{ED67257D-C89F-4D17-81D5-D49340B764BE}" type="slidenum">
              <a:rPr lang="es-ES" smtClean="0"/>
              <a:t>17</a:t>
            </a:fld>
            <a:endParaRPr lang="es-ES"/>
          </a:p>
        </p:txBody>
      </p:sp>
    </p:spTree>
    <p:extLst>
      <p:ext uri="{BB962C8B-B14F-4D97-AF65-F5344CB8AC3E}">
        <p14:creationId xmlns:p14="http://schemas.microsoft.com/office/powerpoint/2010/main" val="255448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Al validarse el camino de la IMU, se empieza a trabajar en desarrollar una mejor solución:</a:t>
            </a:r>
          </a:p>
          <a:p>
            <a:endParaRPr lang="es-ES" dirty="0"/>
          </a:p>
          <a:p>
            <a:r>
              <a:rPr lang="es-ES" dirty="0"/>
              <a:t>botonera. Paralelismo entre </a:t>
            </a:r>
            <a:r>
              <a:rPr lang="es-ES" dirty="0" err="1"/>
              <a:t>imu</a:t>
            </a:r>
            <a:r>
              <a:rPr lang="es-ES" dirty="0"/>
              <a:t> – pie necesarios para buena calibración.</a:t>
            </a:r>
          </a:p>
          <a:p>
            <a:endParaRPr lang="es-E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Direcciones i2c </a:t>
            </a:r>
            <a:r>
              <a:rPr lang="es-ES" dirty="0" err="1"/>
              <a:t>imus</a:t>
            </a:r>
            <a:r>
              <a:rPr lang="es-ES" dirty="0"/>
              <a:t>.</a:t>
            </a:r>
          </a:p>
          <a:p>
            <a:endParaRPr lang="es-ES" dirty="0"/>
          </a:p>
          <a:p>
            <a:r>
              <a:rPr lang="es-ES" dirty="0"/>
              <a:t>Éxito cadera &gt; éxito pie (calibrado a 90º)</a:t>
            </a:r>
          </a:p>
          <a:p>
            <a:endParaRPr lang="es-ES" dirty="0"/>
          </a:p>
          <a:p>
            <a:r>
              <a:rPr lang="es-ES" sz="1200" kern="1200" dirty="0">
                <a:solidFill>
                  <a:schemeClr val="tx1"/>
                </a:solidFill>
                <a:effectLst/>
                <a:latin typeface="+mn-lt"/>
                <a:ea typeface="+mn-ea"/>
                <a:cs typeface="+mn-cs"/>
              </a:rPr>
              <a:t>La calibración/inicialización de los sensores muestra resultados no tan buenos cuando el sensor se inclina notablemente:</a:t>
            </a:r>
            <a:r>
              <a:rPr lang="es-ES" dirty="0"/>
              <a:t> Pie (90 grados)</a:t>
            </a:r>
          </a:p>
          <a:p>
            <a:endParaRPr lang="es-ES" dirty="0"/>
          </a:p>
          <a:p>
            <a:r>
              <a:rPr lang="es-ES" dirty="0"/>
              <a:t>Mayor numero de iteraciones y medidas tomadas de un filtrado de múltiples medidas.</a:t>
            </a:r>
          </a:p>
          <a:p>
            <a:endParaRPr lang="es-E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Mejora maquina de estados:</a:t>
            </a:r>
          </a:p>
          <a:p>
            <a:endParaRPr lang="es-ES" dirty="0"/>
          </a:p>
          <a:p>
            <a:r>
              <a:rPr lang="es-ES" dirty="0"/>
              <a:t>Se empieza a implementar una gestión de errores.</a:t>
            </a:r>
          </a:p>
          <a:p>
            <a:r>
              <a:rPr lang="es-ES" dirty="0"/>
              <a:t>+ mejora en calibración 90º</a:t>
            </a:r>
          </a:p>
          <a:p>
            <a:endParaRPr lang="es-ES" dirty="0"/>
          </a:p>
          <a:p>
            <a:r>
              <a:rPr lang="es-ES" dirty="0"/>
              <a:t>Más estados para repetir calibración inicial si difiere de 0.</a:t>
            </a:r>
          </a:p>
          <a:p>
            <a:endParaRPr lang="es-ES" dirty="0"/>
          </a:p>
          <a:p>
            <a:r>
              <a:rPr lang="es-ES" dirty="0"/>
              <a:t>Nivel y tornillos: fabricante </a:t>
            </a:r>
            <a:r>
              <a:rPr lang="es-ES" dirty="0" err="1"/>
              <a:t>recominda</a:t>
            </a:r>
            <a:r>
              <a:rPr lang="es-ES" dirty="0"/>
              <a:t> calibrar </a:t>
            </a:r>
            <a:r>
              <a:rPr lang="es-ES" dirty="0" err="1"/>
              <a:t>imu</a:t>
            </a:r>
            <a:r>
              <a:rPr lang="es-ES" dirty="0"/>
              <a:t> en paralelo al suelo para funcionamiento correcto.</a:t>
            </a:r>
          </a:p>
          <a:p>
            <a:endParaRPr lang="es-ES" dirty="0"/>
          </a:p>
          <a:p>
            <a:endParaRPr lang="es-E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2 placas!</a:t>
            </a:r>
          </a:p>
          <a:p>
            <a:endParaRPr lang="es-ES" dirty="0"/>
          </a:p>
          <a:p>
            <a:r>
              <a:rPr lang="es-ES" dirty="0"/>
              <a:t>Prototipo final de </a:t>
            </a:r>
            <a:r>
              <a:rPr lang="es-ES" dirty="0" err="1"/>
              <a:t>Zowi</a:t>
            </a:r>
            <a:r>
              <a:rPr lang="es-ES" dirty="0"/>
              <a:t> sinterizado láser. -&gt; Algunos cambios en la lógica de los giros, poca cosa.</a:t>
            </a:r>
          </a:p>
          <a:p>
            <a:endParaRPr lang="es-ES" dirty="0"/>
          </a:p>
          <a:p>
            <a:r>
              <a:rPr lang="es-ES" dirty="0"/>
              <a:t>Cajetines dobles</a:t>
            </a:r>
          </a:p>
          <a:p>
            <a:endParaRPr lang="es-ES" dirty="0"/>
          </a:p>
          <a:p>
            <a:r>
              <a:rPr lang="es-ES" dirty="0"/>
              <a:t>Un programa que en la placa de </a:t>
            </a:r>
            <a:r>
              <a:rPr lang="es-ES" dirty="0" err="1"/>
              <a:t>Zowi</a:t>
            </a:r>
            <a:r>
              <a:rPr lang="es-ES" dirty="0"/>
              <a:t> leerá comandos enviados por i2c desde la </a:t>
            </a:r>
            <a:r>
              <a:rPr lang="es-ES" dirty="0" err="1"/>
              <a:t>freeduino</a:t>
            </a:r>
            <a:r>
              <a:rPr lang="es-ES" dirty="0"/>
              <a:t> y moverá los servos según la </a:t>
            </a:r>
            <a:r>
              <a:rPr lang="es-ES" dirty="0" err="1"/>
              <a:t>info</a:t>
            </a:r>
            <a:r>
              <a:rPr lang="es-ES" dirty="0"/>
              <a:t> recibida. Se desarrolla este “protocolo” para hacer llegar instrucciones de una placa a otra.</a:t>
            </a:r>
          </a:p>
          <a:p>
            <a:endParaRPr lang="es-E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un sistema formado, principalmente por una Arduino, una </a:t>
            </a:r>
            <a:r>
              <a:rPr lang="es-ES" dirty="0" err="1"/>
              <a:t>raspberry</a:t>
            </a:r>
            <a:r>
              <a:rPr lang="es-ES" dirty="0"/>
              <a:t> y unos sensores (acelerómetro y giróscopo), además de otras componentes (botones, pulsadores, display </a:t>
            </a:r>
            <a:r>
              <a:rPr lang="es-ES" dirty="0" err="1"/>
              <a:t>lcd</a:t>
            </a:r>
            <a:r>
              <a:rPr lang="es-ES" dirty="0"/>
              <a:t>…)</a:t>
            </a:r>
          </a:p>
          <a:p>
            <a:endParaRPr lang="es-ES" dirty="0"/>
          </a:p>
          <a:p>
            <a:r>
              <a:rPr lang="es-ES" dirty="0"/>
              <a:t>Que resuelve un problema de automatización: permite realizar automáticamente parte de la configuración de </a:t>
            </a:r>
            <a:r>
              <a:rPr lang="es-ES" dirty="0" err="1"/>
              <a:t>Zowi</a:t>
            </a:r>
            <a:r>
              <a:rPr lang="es-ES" dirty="0"/>
              <a:t> en su misma línea de montaje.</a:t>
            </a:r>
          </a:p>
        </p:txBody>
      </p:sp>
      <p:sp>
        <p:nvSpPr>
          <p:cNvPr id="4" name="Slide Number Placeholder 3"/>
          <p:cNvSpPr>
            <a:spLocks noGrp="1"/>
          </p:cNvSpPr>
          <p:nvPr>
            <p:ph type="sldNum" sz="quarter" idx="10"/>
          </p:nvPr>
        </p:nvSpPr>
        <p:spPr/>
        <p:txBody>
          <a:bodyPr/>
          <a:lstStyle/>
          <a:p>
            <a:fld id="{ED67257D-C89F-4D17-81D5-D49340B764BE}" type="slidenum">
              <a:rPr lang="es-ES" smtClean="0"/>
              <a:t>4</a:t>
            </a:fld>
            <a:endParaRPr lang="es-ES"/>
          </a:p>
        </p:txBody>
      </p:sp>
    </p:spTree>
    <p:extLst>
      <p:ext uri="{BB962C8B-B14F-4D97-AF65-F5344CB8AC3E}">
        <p14:creationId xmlns:p14="http://schemas.microsoft.com/office/powerpoint/2010/main" val="3945073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Se conoce el proceso de montaje, que el robot llega completamente cerrado, se saben las dimensiones finales, </a:t>
            </a:r>
          </a:p>
          <a:p>
            <a:endParaRPr lang="es-ES" dirty="0"/>
          </a:p>
          <a:p>
            <a:r>
              <a:rPr lang="es-ES" dirty="0"/>
              <a:t>En principio Se asumía una comunicación i2, pero los pines no estarán accesibles en </a:t>
            </a:r>
            <a:r>
              <a:rPr lang="es-ES" dirty="0" err="1"/>
              <a:t>Zowi</a:t>
            </a:r>
            <a:r>
              <a:rPr lang="es-ES" dirty="0"/>
              <a:t>, necesario usar comunicación serie por </a:t>
            </a:r>
            <a:r>
              <a:rPr lang="es-ES" dirty="0" err="1"/>
              <a:t>usb</a:t>
            </a:r>
            <a:r>
              <a:rPr lang="es-ES" dirty="0"/>
              <a:t>.</a:t>
            </a:r>
          </a:p>
          <a:p>
            <a:endParaRPr lang="es-ES" dirty="0"/>
          </a:p>
          <a:p>
            <a:r>
              <a:rPr lang="es-ES" dirty="0"/>
              <a:t>Se implementa un ordenador, </a:t>
            </a:r>
            <a:r>
              <a:rPr lang="es-ES" dirty="0" err="1"/>
              <a:t>Raspi</a:t>
            </a:r>
            <a:r>
              <a:rPr lang="es-ES" dirty="0"/>
              <a:t> que comunique con ambas y haga llegar información de una placa a otra, no podemos comunicar 2 </a:t>
            </a:r>
            <a:r>
              <a:rPr lang="es-ES" dirty="0" err="1"/>
              <a:t>arduinos</a:t>
            </a:r>
            <a:r>
              <a:rPr lang="es-ES" dirty="0"/>
              <a:t> usando </a:t>
            </a:r>
            <a:r>
              <a:rPr lang="es-ES" dirty="0" err="1"/>
              <a:t>usb</a:t>
            </a:r>
            <a:r>
              <a:rPr lang="es-ES" dirty="0"/>
              <a:t>,</a:t>
            </a:r>
          </a:p>
          <a:p>
            <a:endParaRPr lang="es-E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Mejoras de fácil implementación gracias a la </a:t>
            </a:r>
            <a:r>
              <a:rPr lang="es-ES" dirty="0" err="1"/>
              <a:t>raspberry</a:t>
            </a:r>
            <a:r>
              <a:rPr lang="es-ES" dirty="0"/>
              <a:t>, se explican en el apartado final.</a:t>
            </a:r>
          </a:p>
          <a:p>
            <a:endParaRPr lang="es-ES" dirty="0"/>
          </a:p>
          <a:p>
            <a:r>
              <a:rPr lang="es-ES" dirty="0"/>
              <a:t>62 </a:t>
            </a:r>
            <a:r>
              <a:rPr lang="es-ES" dirty="0" err="1"/>
              <a:t>zowis</a:t>
            </a:r>
            <a:r>
              <a:rPr lang="es-ES" dirty="0"/>
              <a:t> con usado por otras personas de dpto. de producto</a:t>
            </a:r>
          </a:p>
          <a:p>
            <a:endParaRPr lang="es-ES" dirty="0"/>
          </a:p>
          <a:p>
            <a:r>
              <a:rPr lang="es-ES" dirty="0"/>
              <a:t>Buen </a:t>
            </a:r>
            <a:r>
              <a:rPr lang="es-ES" dirty="0" err="1"/>
              <a:t>feeling</a:t>
            </a:r>
            <a:r>
              <a:rPr lang="es-ES" dirty="0"/>
              <a:t>, aquí debió acabar el proyecto, pero se aprueba que se realice el montaje de 2 armarios con algunas modificaciones aquí mismo, por nuestra parte para su uso en fábrica.</a:t>
            </a:r>
          </a:p>
        </p:txBody>
      </p:sp>
    </p:spTree>
    <p:extLst>
      <p:ext uri="{BB962C8B-B14F-4D97-AF65-F5344CB8AC3E}">
        <p14:creationId xmlns:p14="http://schemas.microsoft.com/office/powerpoint/2010/main" val="2589169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a:t>Video sistema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Cambio a armario + estructura soporte por separado. Diseño banco soporte por el dpto. de mecánica.</a:t>
            </a:r>
          </a:p>
          <a:p>
            <a:endParaRPr lang="es-ES" dirty="0"/>
          </a:p>
          <a:p>
            <a:r>
              <a:rPr lang="es-ES" dirty="0"/>
              <a:t>Cambios ñoños. Mejoras para hacer mas pro y industrial, siguiente foto.</a:t>
            </a:r>
          </a:p>
        </p:txBody>
      </p:sp>
    </p:spTree>
    <p:extLst>
      <p:ext uri="{BB962C8B-B14F-4D97-AF65-F5344CB8AC3E}">
        <p14:creationId xmlns:p14="http://schemas.microsoft.com/office/powerpoint/2010/main" val="727517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Que lo vean y poco más… </a:t>
            </a:r>
            <a:r>
              <a:rPr lang="es-ES" dirty="0" err="1"/>
              <a:t>clemas</a:t>
            </a:r>
            <a:r>
              <a:rPr lang="es-ES" dirty="0"/>
              <a:t>, carril </a:t>
            </a:r>
            <a:r>
              <a:rPr lang="es-ES" dirty="0" err="1"/>
              <a:t>dim</a:t>
            </a:r>
            <a:r>
              <a:rPr lang="es-ES" dirty="0"/>
              <a:t>, canaletas, interruptor alimentación con fusible, pasamuros, etc..</a:t>
            </a:r>
          </a:p>
        </p:txBody>
      </p:sp>
    </p:spTree>
    <p:extLst>
      <p:ext uri="{BB962C8B-B14F-4D97-AF65-F5344CB8AC3E}">
        <p14:creationId xmlns:p14="http://schemas.microsoft.com/office/powerpoint/2010/main" val="3128415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Que lo vean y poco más.</a:t>
            </a:r>
          </a:p>
          <a:p>
            <a:endParaRPr lang="es-ES" dirty="0"/>
          </a:p>
          <a:p>
            <a:r>
              <a:rPr lang="es-ES" dirty="0"/>
              <a:t>*mejorar este </a:t>
            </a:r>
            <a:r>
              <a:rPr lang="es-ES" dirty="0" err="1"/>
              <a:t>diagram</a:t>
            </a:r>
            <a:r>
              <a:rPr lang="es-ES" dirty="0"/>
              <a:t>?</a:t>
            </a:r>
          </a:p>
        </p:txBody>
      </p:sp>
    </p:spTree>
    <p:extLst>
      <p:ext uri="{BB962C8B-B14F-4D97-AF65-F5344CB8AC3E}">
        <p14:creationId xmlns:p14="http://schemas.microsoft.com/office/powerpoint/2010/main" val="180696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Familiaridad, usada en las impresoras 3d y se tiene bastante trillada.</a:t>
            </a:r>
          </a:p>
        </p:txBody>
      </p:sp>
    </p:spTree>
    <p:extLst>
      <p:ext uri="{BB962C8B-B14F-4D97-AF65-F5344CB8AC3E}">
        <p14:creationId xmlns:p14="http://schemas.microsoft.com/office/powerpoint/2010/main" val="3125573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err="1"/>
              <a:t>Version</a:t>
            </a:r>
            <a:r>
              <a:rPr lang="es-ES" dirty="0"/>
              <a:t> Final Mandada a hacer.</a:t>
            </a:r>
          </a:p>
          <a:p>
            <a:endParaRPr lang="es-ES" dirty="0"/>
          </a:p>
          <a:p>
            <a:r>
              <a:rPr lang="es-ES" dirty="0"/>
              <a:t>diseño </a:t>
            </a:r>
            <a:r>
              <a:rPr lang="es-ES" dirty="0" err="1"/>
              <a:t>kicad</a:t>
            </a:r>
            <a:r>
              <a:rPr lang="es-ES" dirty="0"/>
              <a:t>, el prototipado y la primera versión se hizo con la </a:t>
            </a:r>
            <a:r>
              <a:rPr lang="es-ES" dirty="0" err="1"/>
              <a:t>cyclone</a:t>
            </a:r>
            <a:r>
              <a:rPr lang="es-ES" dirty="0"/>
              <a:t>.</a:t>
            </a:r>
          </a:p>
        </p:txBody>
      </p:sp>
    </p:spTree>
    <p:extLst>
      <p:ext uri="{BB962C8B-B14F-4D97-AF65-F5344CB8AC3E}">
        <p14:creationId xmlns:p14="http://schemas.microsoft.com/office/powerpoint/2010/main" val="1912108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1 </a:t>
            </a:r>
            <a:r>
              <a:rPr lang="es-ES" dirty="0" err="1"/>
              <a:t>gb</a:t>
            </a:r>
            <a:r>
              <a:rPr lang="es-ES" dirty="0"/>
              <a:t> de </a:t>
            </a:r>
            <a:r>
              <a:rPr lang="es-ES" dirty="0" err="1"/>
              <a:t>ram</a:t>
            </a:r>
            <a:r>
              <a:rPr lang="es-ES" dirty="0"/>
              <a:t>. Tan importante como la </a:t>
            </a:r>
            <a:r>
              <a:rPr lang="es-ES" dirty="0" err="1"/>
              <a:t>MEga</a:t>
            </a:r>
            <a:r>
              <a:rPr lang="es-ES" dirty="0"/>
              <a:t>., no solamente nexo unión mega – </a:t>
            </a:r>
            <a:r>
              <a:rPr lang="es-ES" dirty="0" err="1"/>
              <a:t>zowi</a:t>
            </a:r>
            <a:r>
              <a:rPr lang="es-ES" dirty="0"/>
              <a:t>. Se usa como programador.</a:t>
            </a:r>
          </a:p>
        </p:txBody>
      </p:sp>
    </p:spTree>
    <p:extLst>
      <p:ext uri="{BB962C8B-B14F-4D97-AF65-F5344CB8AC3E}">
        <p14:creationId xmlns:p14="http://schemas.microsoft.com/office/powerpoint/2010/main" val="494705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s-ES" dirty="0"/>
          </a:p>
          <a:p>
            <a:r>
              <a:rPr lang="es-ES" dirty="0"/>
              <a:t>XRDP: Escritorio remoto desde otro ordenador.</a:t>
            </a:r>
          </a:p>
          <a:p>
            <a:r>
              <a:rPr lang="es-ES" dirty="0" err="1"/>
              <a:t>Ide</a:t>
            </a:r>
            <a:r>
              <a:rPr lang="es-ES" dirty="0"/>
              <a:t> Arduino, lo que también instala </a:t>
            </a:r>
            <a:r>
              <a:rPr lang="es-ES" dirty="0" err="1"/>
              <a:t>AVRdude</a:t>
            </a:r>
            <a:r>
              <a:rPr lang="es-ES" dirty="0"/>
              <a:t>, q se utiliza para programación de </a:t>
            </a:r>
            <a:r>
              <a:rPr lang="es-ES" dirty="0" err="1"/>
              <a:t>Zowi</a:t>
            </a:r>
            <a:r>
              <a:rPr lang="es-ES" dirty="0"/>
              <a:t> directamente desde la script de Python. Descarga programa ya compilado en .</a:t>
            </a:r>
            <a:r>
              <a:rPr lang="es-ES" dirty="0" err="1"/>
              <a:t>hex</a:t>
            </a:r>
            <a:endParaRPr lang="es-ES" dirty="0"/>
          </a:p>
          <a:p>
            <a:r>
              <a:rPr lang="es-ES" dirty="0" err="1"/>
              <a:t>Current</a:t>
            </a:r>
            <a:r>
              <a:rPr lang="es-ES" dirty="0"/>
              <a:t> 600mA a 2ª por bahías </a:t>
            </a:r>
            <a:r>
              <a:rPr lang="es-ES" dirty="0" err="1"/>
              <a:t>usb</a:t>
            </a:r>
            <a:r>
              <a:rPr lang="es-ES" dirty="0"/>
              <a:t> (config.txt)</a:t>
            </a:r>
          </a:p>
          <a:p>
            <a:r>
              <a:rPr lang="es-ES" dirty="0"/>
              <a:t>Modo servidor, </a:t>
            </a:r>
            <a:r>
              <a:rPr lang="es-ES" dirty="0" err="1"/>
              <a:t>login</a:t>
            </a:r>
            <a:r>
              <a:rPr lang="es-ES" dirty="0"/>
              <a:t> automático al iniciarse el sistema</a:t>
            </a:r>
          </a:p>
          <a:p>
            <a:endParaRPr lang="es-ES" dirty="0"/>
          </a:p>
          <a:p>
            <a:r>
              <a:rPr lang="es-ES" dirty="0"/>
              <a:t>Servicio rearme de la script Python –demonio- siempre up</a:t>
            </a:r>
          </a:p>
          <a:p>
            <a:endParaRPr lang="es-ES" dirty="0"/>
          </a:p>
          <a:p>
            <a:r>
              <a:rPr lang="es-ES" dirty="0" err="1"/>
              <a:t>Configuracion</a:t>
            </a:r>
            <a:r>
              <a:rPr lang="es-ES" dirty="0"/>
              <a:t> del </a:t>
            </a:r>
            <a:r>
              <a:rPr lang="es-ES" dirty="0" err="1"/>
              <a:t>protoco</a:t>
            </a:r>
            <a:r>
              <a:rPr lang="es-ES" dirty="0"/>
              <a:t>, comandos para </a:t>
            </a:r>
            <a:r>
              <a:rPr lang="es-ES" dirty="0" err="1"/>
              <a:t>raspi</a:t>
            </a:r>
            <a:r>
              <a:rPr lang="es-ES" dirty="0"/>
              <a:t> y comandos para </a:t>
            </a:r>
            <a:r>
              <a:rPr lang="es-ES" dirty="0" err="1"/>
              <a:t>zowi</a:t>
            </a:r>
            <a:endParaRPr lang="es-ES" dirty="0"/>
          </a:p>
          <a:p>
            <a:endParaRPr lang="es-ES" dirty="0"/>
          </a:p>
          <a:p>
            <a:r>
              <a:rPr lang="es-ES" dirty="0"/>
              <a:t>SQL local por si no tenia acceso a internet.</a:t>
            </a:r>
          </a:p>
          <a:p>
            <a:endParaRPr lang="es-ES" dirty="0"/>
          </a:p>
          <a:p>
            <a:r>
              <a:rPr lang="es-ES" dirty="0"/>
              <a:t>reglas, y </a:t>
            </a:r>
            <a:r>
              <a:rPr lang="es-ES" dirty="0" err="1"/>
              <a:t>bind</a:t>
            </a:r>
            <a:r>
              <a:rPr lang="es-ES" dirty="0"/>
              <a:t> </a:t>
            </a:r>
            <a:r>
              <a:rPr lang="es-ES" dirty="0" err="1"/>
              <a:t>unbind</a:t>
            </a:r>
            <a:r>
              <a:rPr lang="es-ES" dirty="0"/>
              <a:t>: hecho en remoto tras semana de funcionamiento.</a:t>
            </a:r>
          </a:p>
        </p:txBody>
      </p:sp>
    </p:spTree>
    <p:extLst>
      <p:ext uri="{BB962C8B-B14F-4D97-AF65-F5344CB8AC3E}">
        <p14:creationId xmlns:p14="http://schemas.microsoft.com/office/powerpoint/2010/main" val="65518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juguete es </a:t>
            </a:r>
            <a:r>
              <a:rPr lang="es-ES" dirty="0" err="1"/>
              <a:t>Zowi</a:t>
            </a:r>
            <a:r>
              <a:rPr lang="es-ES" dirty="0"/>
              <a:t>, un robot educativo de Bq con 2 piernas, basado en Arduino y reprogramable : tiene algunos componentes electrónicos básicos y está hecho para que los niños aprendan sobe programación y electrónica.</a:t>
            </a:r>
          </a:p>
          <a:p>
            <a:endParaRPr lang="es-ES" dirty="0"/>
          </a:p>
        </p:txBody>
      </p:sp>
      <p:sp>
        <p:nvSpPr>
          <p:cNvPr id="4" name="Slide Number Placeholder 3"/>
          <p:cNvSpPr>
            <a:spLocks noGrp="1"/>
          </p:cNvSpPr>
          <p:nvPr>
            <p:ph type="sldNum" sz="quarter" idx="10"/>
          </p:nvPr>
        </p:nvSpPr>
        <p:spPr/>
        <p:txBody>
          <a:bodyPr/>
          <a:lstStyle/>
          <a:p>
            <a:fld id="{ED67257D-C89F-4D17-81D5-D49340B764BE}" type="slidenum">
              <a:rPr lang="es-ES" smtClean="0"/>
              <a:t>5</a:t>
            </a:fld>
            <a:endParaRPr lang="es-ES"/>
          </a:p>
        </p:txBody>
      </p:sp>
    </p:spTree>
    <p:extLst>
      <p:ext uri="{BB962C8B-B14F-4D97-AF65-F5344CB8AC3E}">
        <p14:creationId xmlns:p14="http://schemas.microsoft.com/office/powerpoint/2010/main" val="167073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LCD con chepa conversión i2c, </a:t>
            </a:r>
            <a:r>
              <a:rPr lang="es-ES" dirty="0" err="1"/>
              <a:t>lib</a:t>
            </a:r>
            <a:r>
              <a:rPr lang="es-ES" dirty="0"/>
              <a:t>-&gt; </a:t>
            </a:r>
            <a:r>
              <a:rPr lang="es-ES" dirty="0" err="1"/>
              <a:t>liquidCrystal</a:t>
            </a:r>
            <a:endParaRPr lang="es-ES" dirty="0"/>
          </a:p>
          <a:p>
            <a:endParaRPr lang="es-ES" dirty="0"/>
          </a:p>
          <a:p>
            <a:r>
              <a:rPr lang="es-ES" dirty="0"/>
              <a:t>Componentes menores</a:t>
            </a:r>
          </a:p>
          <a:p>
            <a:endParaRPr lang="es-ES" dirty="0"/>
          </a:p>
          <a:p>
            <a:r>
              <a:rPr lang="es-ES" dirty="0" err="1"/>
              <a:t>Zowi</a:t>
            </a:r>
            <a:r>
              <a:rPr lang="es-ES" dirty="0"/>
              <a:t> como otro componente dentro de nuestro sistema, interpreta comandos y mueve servos, también graba posiciones en </a:t>
            </a:r>
            <a:r>
              <a:rPr lang="es-ES" dirty="0" err="1"/>
              <a:t>eeprom</a:t>
            </a:r>
            <a:r>
              <a:rPr lang="es-ES" dirty="0"/>
              <a:t>. </a:t>
            </a:r>
            <a:r>
              <a:rPr lang="es-ES" dirty="0" err="1"/>
              <a:t>Libs</a:t>
            </a:r>
            <a:r>
              <a:rPr lang="es-ES" dirty="0"/>
              <a:t>.</a:t>
            </a:r>
          </a:p>
          <a:p>
            <a:endParaRPr lang="es-ES" dirty="0"/>
          </a:p>
          <a:p>
            <a:r>
              <a:rPr lang="es-ES" dirty="0"/>
              <a:t>Elevador de tensión para alimentar por pines a la Mega.</a:t>
            </a:r>
          </a:p>
        </p:txBody>
      </p:sp>
    </p:spTree>
    <p:extLst>
      <p:ext uri="{BB962C8B-B14F-4D97-AF65-F5344CB8AC3E}">
        <p14:creationId xmlns:p14="http://schemas.microsoft.com/office/powerpoint/2010/main" val="1135237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Prototipado y desarrollo</a:t>
            </a:r>
          </a:p>
          <a:p>
            <a:endParaRPr lang="es-ES" dirty="0"/>
          </a:p>
          <a:p>
            <a:r>
              <a:rPr lang="es-ES" dirty="0"/>
              <a:t>Importancia de las herramientas: impresoras, </a:t>
            </a:r>
            <a:r>
              <a:rPr lang="es-ES" dirty="0" err="1"/>
              <a:t>cyclone</a:t>
            </a:r>
            <a:r>
              <a:rPr lang="es-ES" dirty="0"/>
              <a:t> y componentes de kits con resistencias ya incorporadas para conexionado rápido con pines con v+ y tierra, etc.</a:t>
            </a:r>
          </a:p>
        </p:txBody>
      </p:sp>
    </p:spTree>
    <p:extLst>
      <p:ext uri="{BB962C8B-B14F-4D97-AF65-F5344CB8AC3E}">
        <p14:creationId xmlns:p14="http://schemas.microsoft.com/office/powerpoint/2010/main" val="1034915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Se generan planos, documentación tipo manuales de uso o reemplazo de cables y tal. </a:t>
            </a:r>
            <a:r>
              <a:rPr lang="es-ES" dirty="0" err="1"/>
              <a:t>Backups</a:t>
            </a:r>
            <a:r>
              <a:rPr lang="es-ES" dirty="0"/>
              <a:t> y testeo, se empaqueta y se </a:t>
            </a:r>
            <a:r>
              <a:rPr lang="es-ES" dirty="0" err="1"/>
              <a:t>envia.n</a:t>
            </a:r>
            <a:r>
              <a:rPr lang="es-ES" dirty="0"/>
              <a:t> las 2 unidades del armario-</a:t>
            </a:r>
          </a:p>
        </p:txBody>
      </p:sp>
    </p:spTree>
    <p:extLst>
      <p:ext uri="{BB962C8B-B14F-4D97-AF65-F5344CB8AC3E}">
        <p14:creationId xmlns:p14="http://schemas.microsoft.com/office/powerpoint/2010/main" val="2820520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Que lo vean y poco más.</a:t>
            </a:r>
          </a:p>
        </p:txBody>
      </p:sp>
    </p:spTree>
    <p:extLst>
      <p:ext uri="{BB962C8B-B14F-4D97-AF65-F5344CB8AC3E}">
        <p14:creationId xmlns:p14="http://schemas.microsoft.com/office/powerpoint/2010/main" val="1800561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Cambios del </a:t>
            </a:r>
            <a:r>
              <a:rPr lang="es-ES" dirty="0" err="1"/>
              <a:t>bindeo</a:t>
            </a:r>
            <a:r>
              <a:rPr lang="es-ES" dirty="0"/>
              <a:t> del puerto y reglas -&gt; evitan alguna situación de </a:t>
            </a:r>
            <a:r>
              <a:rPr lang="es-ES" dirty="0" err="1"/>
              <a:t>restart</a:t>
            </a:r>
            <a:r>
              <a:rPr lang="es-ES" dirty="0"/>
              <a:t> (lo que implica calibrar sensores), estas no se pueden medir porque simplemente no suceden,</a:t>
            </a:r>
          </a:p>
          <a:p>
            <a:endParaRPr lang="es-ES" dirty="0"/>
          </a:p>
          <a:p>
            <a:r>
              <a:rPr lang="es-ES" dirty="0"/>
              <a:t>Otras situaciones se corrigen en lugar de </a:t>
            </a:r>
            <a:r>
              <a:rPr lang="es-ES" dirty="0" err="1"/>
              <a:t>prevenrlas</a:t>
            </a:r>
            <a:r>
              <a:rPr lang="es-ES" dirty="0"/>
              <a:t>: Medida recuperaciones: comparación errores producidos + </a:t>
            </a:r>
            <a:r>
              <a:rPr lang="es-ES" dirty="0" err="1"/>
              <a:t>correccion</a:t>
            </a:r>
            <a:r>
              <a:rPr lang="es-ES" dirty="0"/>
              <a:t> vs errores producidos + botonazo. -&gt; (no todos errores </a:t>
            </a:r>
            <a:r>
              <a:rPr lang="es-ES" dirty="0" err="1"/>
              <a:t>rekerian</a:t>
            </a:r>
            <a:r>
              <a:rPr lang="es-ES" dirty="0"/>
              <a:t> botonazo realmente, sino cierta espera). -&gt; Recomendaciones de reiniciar de vez en cuando para recalibrar </a:t>
            </a:r>
            <a:r>
              <a:rPr lang="es-ES" dirty="0" err="1"/>
              <a:t>imus</a:t>
            </a:r>
            <a:r>
              <a:rPr lang="es-ES" dirty="0"/>
              <a:t> por si ha habido perturbaciones, vibraciones, etc.</a:t>
            </a:r>
          </a:p>
        </p:txBody>
      </p:sp>
    </p:spTree>
    <p:extLst>
      <p:ext uri="{BB962C8B-B14F-4D97-AF65-F5344CB8AC3E}">
        <p14:creationId xmlns:p14="http://schemas.microsoft.com/office/powerpoint/2010/main" val="1533052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Que lo vean.</a:t>
            </a:r>
          </a:p>
          <a:p>
            <a:endParaRPr lang="es-ES" dirty="0"/>
          </a:p>
          <a:p>
            <a:r>
              <a:rPr lang="es-ES" dirty="0"/>
              <a:t>Puesto compartido, no requiere un operador solo para este puesto, no hace cuello de botella, Flow.</a:t>
            </a:r>
          </a:p>
        </p:txBody>
      </p:sp>
    </p:spTree>
    <p:extLst>
      <p:ext uri="{BB962C8B-B14F-4D97-AF65-F5344CB8AC3E}">
        <p14:creationId xmlns:p14="http://schemas.microsoft.com/office/powerpoint/2010/main" val="233346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Que lo vean. Banco hecho por mecánica – sinterizado selectivo por láser, simplemente como curiosidad.</a:t>
            </a:r>
          </a:p>
        </p:txBody>
      </p:sp>
    </p:spTree>
    <p:extLst>
      <p:ext uri="{BB962C8B-B14F-4D97-AF65-F5344CB8AC3E}">
        <p14:creationId xmlns:p14="http://schemas.microsoft.com/office/powerpoint/2010/main" val="2735954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Mejoras no aplica, proyecto cerrado.</a:t>
            </a:r>
          </a:p>
          <a:p>
            <a:endParaRPr lang="es-ES" dirty="0"/>
          </a:p>
          <a:p>
            <a:r>
              <a:rPr lang="es-ES" dirty="0"/>
              <a:t>De cara a proyectos similares que integren Arduino y </a:t>
            </a:r>
            <a:r>
              <a:rPr lang="es-ES" dirty="0" err="1"/>
              <a:t>raspi</a:t>
            </a:r>
            <a:r>
              <a:rPr lang="es-ES" dirty="0"/>
              <a:t> se podrían aplicar algunas medidas en base a lo aprendido en este.</a:t>
            </a:r>
          </a:p>
          <a:p>
            <a:pPr marL="171450" indent="-171450">
              <a:buFontTx/>
              <a:buChar char="-"/>
            </a:pPr>
            <a:r>
              <a:rPr lang="es-ES" dirty="0"/>
              <a:t>Necesario </a:t>
            </a:r>
            <a:r>
              <a:rPr lang="es-ES" dirty="0" err="1"/>
              <a:t>logger</a:t>
            </a:r>
            <a:r>
              <a:rPr lang="es-ES" dirty="0"/>
              <a:t> cuidado para trazabilidad o directamente mejora de las entradas a base de datos.</a:t>
            </a:r>
          </a:p>
          <a:p>
            <a:pPr marL="171450" indent="-171450">
              <a:buFontTx/>
              <a:buChar char="-"/>
            </a:pPr>
            <a:r>
              <a:rPr lang="es-ES" dirty="0"/>
              <a:t>Protocolo comunicación mejorado entre ambas placas.</a:t>
            </a:r>
          </a:p>
          <a:p>
            <a:pPr marL="171450" indent="-171450">
              <a:buFontTx/>
              <a:buChar char="-"/>
            </a:pPr>
            <a:r>
              <a:rPr lang="es-ES" dirty="0"/>
              <a:t>Reloj RTC para evitar problemas de </a:t>
            </a:r>
            <a:r>
              <a:rPr lang="es-ES" dirty="0" err="1"/>
              <a:t>restores</a:t>
            </a:r>
            <a:r>
              <a:rPr lang="es-ES" dirty="0"/>
              <a:t> de </a:t>
            </a:r>
            <a:r>
              <a:rPr lang="es-ES" dirty="0" err="1"/>
              <a:t>backups</a:t>
            </a:r>
            <a:r>
              <a:rPr lang="es-ES" dirty="0"/>
              <a:t>.</a:t>
            </a:r>
          </a:p>
        </p:txBody>
      </p:sp>
    </p:spTree>
    <p:extLst>
      <p:ext uri="{BB962C8B-B14F-4D97-AF65-F5344CB8AC3E}">
        <p14:creationId xmlns:p14="http://schemas.microsoft.com/office/powerpoint/2010/main" val="4096244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Importante q tiene piernas (antes </a:t>
            </a:r>
            <a:r>
              <a:rPr lang="es-ES" dirty="0" err="1"/>
              <a:t>bq</a:t>
            </a:r>
            <a:r>
              <a:rPr lang="es-ES" dirty="0"/>
              <a:t> solo tenia robots con ruedas).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 un diseño que nace del robot </a:t>
            </a:r>
            <a:r>
              <a:rPr lang="es-ES" dirty="0" err="1"/>
              <a:t>bob</a:t>
            </a:r>
            <a:r>
              <a:rPr lang="es-ES" dirty="0"/>
              <a:t>, impreso en 3d, (inicialmente </a:t>
            </a:r>
            <a:r>
              <a:rPr lang="es-ES" dirty="0" err="1"/>
              <a:t>zowi</a:t>
            </a:r>
            <a:r>
              <a:rPr lang="es-ES" dirty="0"/>
              <a:t> también ha sido impreso en 3d). Se le añade la </a:t>
            </a:r>
            <a:r>
              <a:rPr lang="es-ES" dirty="0" err="1"/>
              <a:t>lib</a:t>
            </a:r>
            <a:r>
              <a:rPr lang="es-ES" dirty="0"/>
              <a:t> </a:t>
            </a:r>
            <a:r>
              <a:rPr lang="es-ES" dirty="0" err="1"/>
              <a:t>oscillators</a:t>
            </a:r>
            <a:r>
              <a:rPr lang="es-ES" dirty="0"/>
              <a:t> de </a:t>
            </a:r>
            <a:r>
              <a:rPr lang="es-ES" dirty="0" err="1"/>
              <a:t>obijuan</a:t>
            </a:r>
            <a:r>
              <a:rPr lang="es-ES" dirty="0"/>
              <a:t> (en aquel momento </a:t>
            </a:r>
            <a:r>
              <a:rPr lang="es-ES" dirty="0" err="1"/>
              <a:t>oscillators</a:t>
            </a:r>
            <a:r>
              <a:rPr lang="es-ES" dirty="0"/>
              <a:t> hasta en la sopa).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Bq tiene un departamento de educación y una de sus líneas es la robótica educativa con diferentes juguetes DIY impresos basados en Arduino y piezas impresas.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Zowi</a:t>
            </a:r>
            <a:r>
              <a:rPr lang="es-ES" dirty="0"/>
              <a:t> se conoce fuera del departamento de </a:t>
            </a:r>
            <a:r>
              <a:rPr lang="es-ES" dirty="0" err="1"/>
              <a:t>i+d</a:t>
            </a:r>
            <a:r>
              <a:rPr lang="es-ES" dirty="0"/>
              <a:t> se decide fabricar en masa en plástico inyectado (hasta ahora todos los productos similares habían sido impresos en granja de impresoras). Y se crea todo un ecosistema a su alrededor de juegos, aplicaciones y demás.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NO COMENTAR: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Diwo</a:t>
            </a:r>
            <a:r>
              <a:rPr lang="es-ES" dirty="0"/>
              <a:t>: “do </a:t>
            </a:r>
            <a:r>
              <a:rPr lang="es-ES" dirty="0" err="1"/>
              <a:t>it</a:t>
            </a:r>
            <a:r>
              <a:rPr lang="es-ES" dirty="0"/>
              <a:t> </a:t>
            </a:r>
            <a:r>
              <a:rPr lang="es-ES" dirty="0" err="1"/>
              <a:t>with</a:t>
            </a:r>
            <a:r>
              <a:rPr lang="es-ES" dirty="0"/>
              <a:t> </a:t>
            </a:r>
            <a:r>
              <a:rPr lang="es-ES" dirty="0" err="1"/>
              <a:t>others</a:t>
            </a:r>
            <a:r>
              <a:rPr lang="es-ES" dirty="0"/>
              <a:t>” - escuela </a:t>
            </a:r>
            <a:r>
              <a:rPr lang="es-ES" dirty="0" err="1"/>
              <a:t>maker</a:t>
            </a:r>
            <a:r>
              <a:rPr lang="es-ES" dirty="0"/>
              <a:t> para diseño 3d, programación </a:t>
            </a:r>
            <a:r>
              <a:rPr lang="es-ES" dirty="0" err="1"/>
              <a:t>arduinos</a:t>
            </a:r>
            <a:r>
              <a:rPr lang="es-ES" dirty="0"/>
              <a: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Bitbloq</a:t>
            </a:r>
            <a:r>
              <a:rPr lang="es-ES" dirty="0"/>
              <a:t>: lenguaje de programación por bloques.</a:t>
            </a:r>
          </a:p>
          <a:p>
            <a:endParaRPr lang="es-ES" dirty="0"/>
          </a:p>
        </p:txBody>
      </p:sp>
      <p:sp>
        <p:nvSpPr>
          <p:cNvPr id="4" name="Slide Number Placeholder 3"/>
          <p:cNvSpPr>
            <a:spLocks noGrp="1"/>
          </p:cNvSpPr>
          <p:nvPr>
            <p:ph type="sldNum" sz="quarter" idx="10"/>
          </p:nvPr>
        </p:nvSpPr>
        <p:spPr/>
        <p:txBody>
          <a:bodyPr/>
          <a:lstStyle/>
          <a:p>
            <a:fld id="{ED67257D-C89F-4D17-81D5-D49340B764BE}" type="slidenum">
              <a:rPr lang="es-ES" smtClean="0"/>
              <a:t>6</a:t>
            </a:fld>
            <a:endParaRPr lang="es-ES"/>
          </a:p>
        </p:txBody>
      </p:sp>
    </p:spTree>
    <p:extLst>
      <p:ext uri="{BB962C8B-B14F-4D97-AF65-F5344CB8AC3E}">
        <p14:creationId xmlns:p14="http://schemas.microsoft.com/office/powerpoint/2010/main" val="385683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ED3A1DF-D2AF-411F-BBED-E96AB6755345}"/>
              </a:ext>
            </a:extLst>
          </p:cNvPr>
          <p:cNvSpPr>
            <a:spLocks noGrp="1"/>
          </p:cNvSpPr>
          <p:nvPr>
            <p:ph type="body" idx="1"/>
          </p:nvPr>
        </p:nvSpPr>
        <p:spPr/>
        <p:txBody>
          <a:bodyPr/>
          <a:lstStyle/>
          <a:p>
            <a:r>
              <a:rPr lang="es-ES" dirty="0"/>
              <a:t>Es la creación de un sistema capaz de programar a </a:t>
            </a:r>
            <a:r>
              <a:rPr lang="es-ES" dirty="0" err="1"/>
              <a:t>Zowi</a:t>
            </a:r>
            <a:r>
              <a:rPr lang="es-ES" dirty="0"/>
              <a:t> y calibrar sus servos gracias a que puede leer los desvíos de sus orientaciones.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motivo por el que nace este proyecto es por la necesidad de calibrar los servos de los juguetes, la calibración del servo de posición es habitual en electrónica domestica o radiocontrol y es algo que se hace específica y manual mente para cada servo dentro de su propio sistema. </a:t>
            </a:r>
          </a:p>
          <a:p>
            <a:endParaRPr lang="es-ES" dirty="0"/>
          </a:p>
          <a:p>
            <a:r>
              <a:rPr lang="es-ES" dirty="0"/>
              <a:t>De ahí surge el proyecto, se quiere dar una solución automatizada, que no requiera del laborioso proceso de afinar cada servo.</a:t>
            </a:r>
          </a:p>
          <a:p>
            <a:endParaRPr lang="es-ES" dirty="0"/>
          </a:p>
          <a:p>
            <a:endParaRPr lang="es-ES" dirty="0"/>
          </a:p>
        </p:txBody>
      </p:sp>
      <p:sp>
        <p:nvSpPr>
          <p:cNvPr id="4" name="Slide Number Placeholder 3"/>
          <p:cNvSpPr>
            <a:spLocks noGrp="1"/>
          </p:cNvSpPr>
          <p:nvPr>
            <p:ph type="sldNum" sz="quarter" idx="10"/>
          </p:nvPr>
        </p:nvSpPr>
        <p:spPr/>
        <p:txBody>
          <a:bodyPr/>
          <a:lstStyle/>
          <a:p>
            <a:fld id="{ED67257D-C89F-4D17-81D5-D49340B764BE}" type="slidenum">
              <a:rPr lang="es-ES" smtClean="0"/>
              <a:t>8</a:t>
            </a:fld>
            <a:endParaRPr lang="es-ES"/>
          </a:p>
        </p:txBody>
      </p:sp>
    </p:spTree>
    <p:extLst>
      <p:ext uri="{BB962C8B-B14F-4D97-AF65-F5344CB8AC3E}">
        <p14:creationId xmlns:p14="http://schemas.microsoft.com/office/powerpoint/2010/main" val="3907415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r>
              <a:rPr lang="es-ES" dirty="0"/>
              <a:t>Partir en 2 diapositivas?</a:t>
            </a:r>
          </a:p>
          <a:p>
            <a:endParaRPr lang="es-ES" dirty="0"/>
          </a:p>
          <a:p>
            <a:r>
              <a:rPr lang="es-ES" dirty="0"/>
              <a:t>Utiliza servos de posición, estos, además de la reductora, no tienen más que un circuito electrónico que aceptará como entrada un tren PWM y que mueve un motor de continua acoplado a un potenciómetro. El potenciómetro hace un divisor de tensión que al circuito y de esta forma se puede comparar la Input  q indica el valor deseado con el valor real (el leído/realimentado) y actuar sobre el motor en consecuencia.</a:t>
            </a:r>
          </a:p>
          <a:p>
            <a:endParaRPr lang="es-ES" dirty="0"/>
          </a:p>
          <a:p>
            <a:r>
              <a:rPr lang="es-ES" dirty="0"/>
              <a:t>Librería de Arduino que nos permite estableces una relación grados sexagesimales (entero en el programa) a posición del servo, siendo transparente el PWM.</a:t>
            </a:r>
          </a:p>
          <a:p>
            <a:endParaRPr lang="es-ES" dirty="0"/>
          </a:p>
          <a:p>
            <a:r>
              <a:rPr lang="es-ES" dirty="0"/>
              <a:t>Diferentes marcas o lotes podrían presentar diferente relación PWM – Posición, valor para un determinado ángulo podría estar desplazado.</a:t>
            </a:r>
          </a:p>
          <a:p>
            <a:r>
              <a:rPr lang="es-ES" dirty="0"/>
              <a:t>Fabricación del servo: eje dentado no queda en misma posición ni dentro del mismo lote.</a:t>
            </a:r>
          </a:p>
          <a:p>
            <a:r>
              <a:rPr lang="es-ES" dirty="0"/>
              <a:t>Piezas engranadas a mano.</a:t>
            </a:r>
          </a:p>
          <a:p>
            <a:r>
              <a:rPr lang="es-ES" dirty="0"/>
              <a:t>Librería </a:t>
            </a:r>
            <a:r>
              <a:rPr lang="es-ES" dirty="0" err="1"/>
              <a:t>srvo</a:t>
            </a:r>
            <a:r>
              <a:rPr lang="es-ES" dirty="0"/>
              <a:t> Arduino</a:t>
            </a:r>
          </a:p>
          <a:p>
            <a:endParaRPr lang="es-ES" dirty="0"/>
          </a:p>
          <a:p>
            <a:r>
              <a:rPr lang="es-ES" dirty="0"/>
              <a:t>Old… NO</a:t>
            </a:r>
          </a:p>
          <a:p>
            <a:r>
              <a:rPr lang="es-ES" dirty="0"/>
              <a:t>Problema: </a:t>
            </a:r>
          </a:p>
          <a:p>
            <a:r>
              <a:rPr lang="es-ES" sz="1200" kern="1200" dirty="0">
                <a:solidFill>
                  <a:schemeClr val="tx1"/>
                </a:solidFill>
                <a:effectLst/>
                <a:latin typeface="+mn-lt"/>
                <a:ea typeface="+mn-ea"/>
                <a:cs typeface="+mn-cs"/>
              </a:rPr>
              <a:t>El ensamblaje de los servos en sus piezas correspondientes se hace de forma manual, por la misma fabricación de las partes del servo, las piezas podrían quedar montadas con un desfase de hasta 7.5 grados, o mayor aún si el operador no elige bien la orientación al engranar. Adicionalmente, por el fabricante del servo, la relación entre tren de pulsos</a:t>
            </a:r>
          </a:p>
          <a:p>
            <a:r>
              <a:rPr lang="es-ES" sz="1200" kern="1200" dirty="0">
                <a:solidFill>
                  <a:schemeClr val="tx1"/>
                </a:solidFill>
                <a:effectLst/>
                <a:latin typeface="+mn-lt"/>
                <a:ea typeface="+mn-ea"/>
                <a:cs typeface="+mn-cs"/>
              </a:rPr>
              <a:t>PWM y la posición final del servo puede variar -estar un poco desplazada-, incluso variar muy ligeramente entre servos del mismo fabricante</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Se tienen entonces varios factores que hacen que cada servo sea montado en una</a:t>
            </a:r>
          </a:p>
          <a:p>
            <a:r>
              <a:rPr lang="es-ES" sz="1200" kern="1200" dirty="0">
                <a:solidFill>
                  <a:schemeClr val="tx1"/>
                </a:solidFill>
                <a:effectLst/>
                <a:latin typeface="+mn-lt"/>
                <a:ea typeface="+mn-ea"/>
                <a:cs typeface="+mn-cs"/>
              </a:rPr>
              <a:t>posición distinta -o considerada distinta por el programa- y tenga que ser configura-</a:t>
            </a:r>
          </a:p>
          <a:p>
            <a:r>
              <a:rPr lang="es-ES" sz="1200" kern="1200" dirty="0">
                <a:solidFill>
                  <a:schemeClr val="tx1"/>
                </a:solidFill>
                <a:effectLst/>
                <a:latin typeface="+mn-lt"/>
                <a:ea typeface="+mn-ea"/>
                <a:cs typeface="+mn-cs"/>
              </a:rPr>
              <a:t>do por software,</a:t>
            </a:r>
          </a:p>
          <a:p>
            <a:endParaRPr lang="es-ES" dirty="0"/>
          </a:p>
        </p:txBody>
      </p:sp>
      <p:sp>
        <p:nvSpPr>
          <p:cNvPr id="4" name="Slide Number Placeholder 3"/>
          <p:cNvSpPr>
            <a:spLocks noGrp="1"/>
          </p:cNvSpPr>
          <p:nvPr>
            <p:ph type="sldNum" sz="quarter" idx="10"/>
          </p:nvPr>
        </p:nvSpPr>
        <p:spPr/>
        <p:txBody>
          <a:bodyPr/>
          <a:lstStyle/>
          <a:p>
            <a:fld id="{ED67257D-C89F-4D17-81D5-D49340B764BE}" type="slidenum">
              <a:rPr lang="es-ES" smtClean="0"/>
              <a:t>9</a:t>
            </a:fld>
            <a:endParaRPr lang="es-ES"/>
          </a:p>
        </p:txBody>
      </p:sp>
    </p:spTree>
    <p:extLst>
      <p:ext uri="{BB962C8B-B14F-4D97-AF65-F5344CB8AC3E}">
        <p14:creationId xmlns:p14="http://schemas.microsoft.com/office/powerpoint/2010/main" val="406387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dirty="0"/>
              <a:t>Establecer posición de partida: asignarle un cero.</a:t>
            </a:r>
          </a:p>
          <a:p>
            <a:endParaRPr lang="es-ES" dirty="0"/>
          </a:p>
          <a:p>
            <a:r>
              <a:rPr lang="es-ES" dirty="0"/>
              <a:t>La forma habitual de calibrar un servo de este tipo consiste en conectarlo a nuestro sistema, decirle que vaya a cierta posición utilizando directamente la librería </a:t>
            </a:r>
            <a:r>
              <a:rPr lang="es-ES" dirty="0" err="1"/>
              <a:t>srvo.h</a:t>
            </a:r>
            <a:r>
              <a:rPr lang="es-ES" dirty="0"/>
              <a:t> de Arduino y ver el desfase frente a la posición para nuestra posición deseada y a funcionar en base a ello.</a:t>
            </a:r>
          </a:p>
          <a:p>
            <a:endParaRPr lang="es-ES" dirty="0"/>
          </a:p>
          <a:p>
            <a:r>
              <a:rPr lang="es-ES" dirty="0"/>
              <a:t>Se juega un poco con él para localizar su máximo y mínimo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¿te equivocas? Desmontar y volver a montar. </a:t>
            </a:r>
            <a:endParaRPr lang="es-ES" dirty="0"/>
          </a:p>
          <a:p>
            <a:endParaRPr lang="es-ES" dirty="0"/>
          </a:p>
          <a:p>
            <a:r>
              <a:rPr lang="es-ES" dirty="0"/>
              <a:t>Según el desfase:</a:t>
            </a:r>
          </a:p>
          <a:p>
            <a:pPr marL="171450" indent="-171450">
              <a:buFontTx/>
              <a:buChar char="-"/>
            </a:pPr>
            <a:r>
              <a:rPr lang="es-ES" dirty="0"/>
              <a:t>Tenerlo en cuenta simplemente</a:t>
            </a:r>
          </a:p>
          <a:p>
            <a:pPr marL="171450" indent="-171450">
              <a:buFontTx/>
              <a:buChar char="-"/>
            </a:pPr>
            <a:r>
              <a:rPr lang="es-ES" dirty="0"/>
              <a:t>O… Guardar el valor como un +-offset</a:t>
            </a:r>
          </a:p>
          <a:p>
            <a:pPr marL="171450" indent="-171450">
              <a:buFontTx/>
              <a:buChar char="-"/>
            </a:pPr>
            <a:r>
              <a:rPr lang="es-ES" dirty="0"/>
              <a:t>O.. Desmontar y montar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s-ES" sz="1200" kern="1200" dirty="0">
                <a:solidFill>
                  <a:schemeClr val="tx1"/>
                </a:solidFill>
                <a:effectLst/>
                <a:latin typeface="+mn-lt"/>
                <a:ea typeface="+mn-ea"/>
                <a:cs typeface="+mn-cs"/>
              </a:rPr>
              <a:t>Ahora que estamos en contexto del problema a resolver, se exponen los requisitos. Que no fueron fijados todos ellos en un inicio.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Desde un “a ver si se puede resolver esto” fue tomando forma poco a poco en cada iteración de los </a:t>
            </a:r>
            <a:r>
              <a:rPr lang="es-ES" sz="1200" kern="1200" dirty="0" err="1">
                <a:solidFill>
                  <a:schemeClr val="tx1"/>
                </a:solidFill>
                <a:effectLst/>
                <a:latin typeface="+mn-lt"/>
                <a:ea typeface="+mn-ea"/>
                <a:cs typeface="+mn-cs"/>
              </a:rPr>
              <a:t>protoipos</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Algunos de los requisitos marcaron el camino a seguir y se hizo fácil la toma de decisiones.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7"/>
          <p:cNvSpPr>
            <a:spLocks/>
          </p:cNvSpPr>
          <p:nvPr userDrawn="1"/>
        </p:nvSpPr>
        <p:spPr bwMode="auto">
          <a:xfrm>
            <a:off x="8054975" y="0"/>
            <a:ext cx="1089025" cy="2663164"/>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rgbClr val="6BC7C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2" name="Group 31"/>
          <p:cNvGrpSpPr/>
          <p:nvPr userDrawn="1"/>
        </p:nvGrpSpPr>
        <p:grpSpPr>
          <a:xfrm rot="10800000">
            <a:off x="0" y="4520045"/>
            <a:ext cx="2057400" cy="2337955"/>
            <a:chOff x="7467600" y="0"/>
            <a:chExt cx="1676400" cy="1905000"/>
          </a:xfrm>
        </p:grpSpPr>
        <p:sp>
          <p:nvSpPr>
            <p:cNvPr id="16" name="Teardrop 15"/>
            <p:cNvSpPr/>
            <p:nvPr userDrawn="1"/>
          </p:nvSpPr>
          <p:spPr>
            <a:xfrm>
              <a:off x="7620000" y="381000"/>
              <a:ext cx="1524000" cy="1524000"/>
            </a:xfrm>
            <a:prstGeom prst="teardrop">
              <a:avLst/>
            </a:prstGeom>
            <a:solidFill>
              <a:srgbClr val="B7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ardrop 14"/>
            <p:cNvSpPr/>
            <p:nvPr userDrawn="1"/>
          </p:nvSpPr>
          <p:spPr>
            <a:xfrm>
              <a:off x="7467600" y="0"/>
              <a:ext cx="1143000" cy="1143000"/>
            </a:xfrm>
            <a:prstGeom prst="teardrop">
              <a:avLst/>
            </a:prstGeom>
            <a:solidFill>
              <a:srgbClr val="6BC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ardrop 13"/>
            <p:cNvSpPr/>
            <p:nvPr userDrawn="1"/>
          </p:nvSpPr>
          <p:spPr>
            <a:xfrm>
              <a:off x="7772400" y="0"/>
              <a:ext cx="1371600" cy="1371600"/>
            </a:xfrm>
            <a:prstGeom prst="teardrop">
              <a:avLst/>
            </a:prstGeom>
            <a:solidFill>
              <a:srgbClr val="0B9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userDrawn="1"/>
        </p:nvGrpSpPr>
        <p:grpSpPr>
          <a:xfrm>
            <a:off x="6781801" y="3975905"/>
            <a:ext cx="2033178" cy="2590798"/>
            <a:chOff x="5123427" y="2586247"/>
            <a:chExt cx="3113140" cy="3966952"/>
          </a:xfrm>
          <a:noFill/>
        </p:grpSpPr>
        <p:sp>
          <p:nvSpPr>
            <p:cNvPr id="1034" name="Freeform 10"/>
            <p:cNvSpPr>
              <a:spLocks/>
            </p:cNvSpPr>
            <p:nvPr userDrawn="1"/>
          </p:nvSpPr>
          <p:spPr bwMode="auto">
            <a:xfrm>
              <a:off x="5123427" y="2633869"/>
              <a:ext cx="1201172" cy="3890755"/>
            </a:xfrm>
            <a:custGeom>
              <a:avLst/>
              <a:gdLst/>
              <a:ahLst/>
              <a:cxnLst>
                <a:cxn ang="0">
                  <a:pos x="272" y="264"/>
                </a:cxn>
                <a:cxn ang="0">
                  <a:pos x="256" y="324"/>
                </a:cxn>
                <a:cxn ang="0">
                  <a:pos x="252" y="382"/>
                </a:cxn>
                <a:cxn ang="0">
                  <a:pos x="248" y="446"/>
                </a:cxn>
                <a:cxn ang="0">
                  <a:pos x="254" y="478"/>
                </a:cxn>
                <a:cxn ang="0">
                  <a:pos x="254" y="530"/>
                </a:cxn>
                <a:cxn ang="0">
                  <a:pos x="234" y="606"/>
                </a:cxn>
                <a:cxn ang="0">
                  <a:pos x="208" y="746"/>
                </a:cxn>
                <a:cxn ang="0">
                  <a:pos x="206" y="814"/>
                </a:cxn>
                <a:cxn ang="0">
                  <a:pos x="198" y="830"/>
                </a:cxn>
                <a:cxn ang="0">
                  <a:pos x="208" y="844"/>
                </a:cxn>
                <a:cxn ang="0">
                  <a:pos x="240" y="860"/>
                </a:cxn>
                <a:cxn ang="0">
                  <a:pos x="240" y="876"/>
                </a:cxn>
                <a:cxn ang="0">
                  <a:pos x="234" y="882"/>
                </a:cxn>
                <a:cxn ang="0">
                  <a:pos x="212" y="888"/>
                </a:cxn>
                <a:cxn ang="0">
                  <a:pos x="194" y="882"/>
                </a:cxn>
                <a:cxn ang="0">
                  <a:pos x="164" y="872"/>
                </a:cxn>
                <a:cxn ang="0">
                  <a:pos x="152" y="884"/>
                </a:cxn>
                <a:cxn ang="0">
                  <a:pos x="120" y="894"/>
                </a:cxn>
                <a:cxn ang="0">
                  <a:pos x="92" y="886"/>
                </a:cxn>
                <a:cxn ang="0">
                  <a:pos x="86" y="880"/>
                </a:cxn>
                <a:cxn ang="0">
                  <a:pos x="84" y="852"/>
                </a:cxn>
                <a:cxn ang="0">
                  <a:pos x="70" y="842"/>
                </a:cxn>
                <a:cxn ang="0">
                  <a:pos x="72" y="814"/>
                </a:cxn>
                <a:cxn ang="0">
                  <a:pos x="60" y="766"/>
                </a:cxn>
                <a:cxn ang="0">
                  <a:pos x="52" y="694"/>
                </a:cxn>
                <a:cxn ang="0">
                  <a:pos x="50" y="626"/>
                </a:cxn>
                <a:cxn ang="0">
                  <a:pos x="50" y="500"/>
                </a:cxn>
                <a:cxn ang="0">
                  <a:pos x="42" y="432"/>
                </a:cxn>
                <a:cxn ang="0">
                  <a:pos x="36" y="422"/>
                </a:cxn>
                <a:cxn ang="0">
                  <a:pos x="42" y="414"/>
                </a:cxn>
                <a:cxn ang="0">
                  <a:pos x="36" y="406"/>
                </a:cxn>
                <a:cxn ang="0">
                  <a:pos x="24" y="392"/>
                </a:cxn>
                <a:cxn ang="0">
                  <a:pos x="12" y="366"/>
                </a:cxn>
                <a:cxn ang="0">
                  <a:pos x="4" y="338"/>
                </a:cxn>
                <a:cxn ang="0">
                  <a:pos x="4" y="272"/>
                </a:cxn>
                <a:cxn ang="0">
                  <a:pos x="30" y="186"/>
                </a:cxn>
                <a:cxn ang="0">
                  <a:pos x="66" y="142"/>
                </a:cxn>
                <a:cxn ang="0">
                  <a:pos x="114" y="128"/>
                </a:cxn>
                <a:cxn ang="0">
                  <a:pos x="128" y="126"/>
                </a:cxn>
                <a:cxn ang="0">
                  <a:pos x="142" y="128"/>
                </a:cxn>
                <a:cxn ang="0">
                  <a:pos x="152" y="100"/>
                </a:cxn>
                <a:cxn ang="0">
                  <a:pos x="146" y="88"/>
                </a:cxn>
                <a:cxn ang="0">
                  <a:pos x="146" y="72"/>
                </a:cxn>
                <a:cxn ang="0">
                  <a:pos x="152" y="60"/>
                </a:cxn>
                <a:cxn ang="0">
                  <a:pos x="144" y="42"/>
                </a:cxn>
                <a:cxn ang="0">
                  <a:pos x="146" y="34"/>
                </a:cxn>
                <a:cxn ang="0">
                  <a:pos x="168" y="8"/>
                </a:cxn>
                <a:cxn ang="0">
                  <a:pos x="186" y="4"/>
                </a:cxn>
                <a:cxn ang="0">
                  <a:pos x="192" y="2"/>
                </a:cxn>
                <a:cxn ang="0">
                  <a:pos x="220" y="6"/>
                </a:cxn>
                <a:cxn ang="0">
                  <a:pos x="232" y="16"/>
                </a:cxn>
                <a:cxn ang="0">
                  <a:pos x="248" y="38"/>
                </a:cxn>
                <a:cxn ang="0">
                  <a:pos x="250" y="64"/>
                </a:cxn>
                <a:cxn ang="0">
                  <a:pos x="240" y="70"/>
                </a:cxn>
                <a:cxn ang="0">
                  <a:pos x="232" y="88"/>
                </a:cxn>
                <a:cxn ang="0">
                  <a:pos x="214" y="128"/>
                </a:cxn>
                <a:cxn ang="0">
                  <a:pos x="220" y="150"/>
                </a:cxn>
                <a:cxn ang="0">
                  <a:pos x="256" y="172"/>
                </a:cxn>
                <a:cxn ang="0">
                  <a:pos x="276" y="216"/>
                </a:cxn>
              </a:cxnLst>
              <a:rect l="0" t="0" r="r" b="b"/>
              <a:pathLst>
                <a:path w="276" h="894">
                  <a:moveTo>
                    <a:pt x="276" y="216"/>
                  </a:moveTo>
                  <a:lnTo>
                    <a:pt x="276" y="216"/>
                  </a:lnTo>
                  <a:lnTo>
                    <a:pt x="272" y="264"/>
                  </a:lnTo>
                  <a:lnTo>
                    <a:pt x="272" y="264"/>
                  </a:lnTo>
                  <a:lnTo>
                    <a:pt x="256" y="324"/>
                  </a:lnTo>
                  <a:lnTo>
                    <a:pt x="256" y="324"/>
                  </a:lnTo>
                  <a:lnTo>
                    <a:pt x="252" y="346"/>
                  </a:lnTo>
                  <a:lnTo>
                    <a:pt x="252" y="382"/>
                  </a:lnTo>
                  <a:lnTo>
                    <a:pt x="252" y="382"/>
                  </a:lnTo>
                  <a:lnTo>
                    <a:pt x="252" y="406"/>
                  </a:lnTo>
                  <a:lnTo>
                    <a:pt x="252" y="426"/>
                  </a:lnTo>
                  <a:lnTo>
                    <a:pt x="248" y="446"/>
                  </a:lnTo>
                  <a:lnTo>
                    <a:pt x="248" y="446"/>
                  </a:lnTo>
                  <a:lnTo>
                    <a:pt x="254" y="478"/>
                  </a:lnTo>
                  <a:lnTo>
                    <a:pt x="254" y="478"/>
                  </a:lnTo>
                  <a:lnTo>
                    <a:pt x="256" y="506"/>
                  </a:lnTo>
                  <a:lnTo>
                    <a:pt x="254" y="530"/>
                  </a:lnTo>
                  <a:lnTo>
                    <a:pt x="254" y="530"/>
                  </a:lnTo>
                  <a:lnTo>
                    <a:pt x="240" y="584"/>
                  </a:lnTo>
                  <a:lnTo>
                    <a:pt x="240" y="584"/>
                  </a:lnTo>
                  <a:lnTo>
                    <a:pt x="234" y="606"/>
                  </a:lnTo>
                  <a:lnTo>
                    <a:pt x="224" y="658"/>
                  </a:lnTo>
                  <a:lnTo>
                    <a:pt x="224" y="658"/>
                  </a:lnTo>
                  <a:lnTo>
                    <a:pt x="208" y="746"/>
                  </a:lnTo>
                  <a:lnTo>
                    <a:pt x="208" y="746"/>
                  </a:lnTo>
                  <a:lnTo>
                    <a:pt x="206" y="772"/>
                  </a:lnTo>
                  <a:lnTo>
                    <a:pt x="206" y="814"/>
                  </a:lnTo>
                  <a:lnTo>
                    <a:pt x="196" y="822"/>
                  </a:lnTo>
                  <a:lnTo>
                    <a:pt x="196" y="822"/>
                  </a:lnTo>
                  <a:lnTo>
                    <a:pt x="198" y="830"/>
                  </a:lnTo>
                  <a:lnTo>
                    <a:pt x="200" y="836"/>
                  </a:lnTo>
                  <a:lnTo>
                    <a:pt x="200" y="836"/>
                  </a:lnTo>
                  <a:lnTo>
                    <a:pt x="208" y="844"/>
                  </a:lnTo>
                  <a:lnTo>
                    <a:pt x="218" y="852"/>
                  </a:lnTo>
                  <a:lnTo>
                    <a:pt x="218" y="852"/>
                  </a:lnTo>
                  <a:lnTo>
                    <a:pt x="240" y="860"/>
                  </a:lnTo>
                  <a:lnTo>
                    <a:pt x="240" y="860"/>
                  </a:lnTo>
                  <a:lnTo>
                    <a:pt x="242" y="868"/>
                  </a:lnTo>
                  <a:lnTo>
                    <a:pt x="240" y="876"/>
                  </a:lnTo>
                  <a:lnTo>
                    <a:pt x="240" y="876"/>
                  </a:lnTo>
                  <a:lnTo>
                    <a:pt x="238" y="880"/>
                  </a:lnTo>
                  <a:lnTo>
                    <a:pt x="234" y="882"/>
                  </a:lnTo>
                  <a:lnTo>
                    <a:pt x="220" y="886"/>
                  </a:lnTo>
                  <a:lnTo>
                    <a:pt x="220" y="886"/>
                  </a:lnTo>
                  <a:lnTo>
                    <a:pt x="212" y="888"/>
                  </a:lnTo>
                  <a:lnTo>
                    <a:pt x="204" y="886"/>
                  </a:lnTo>
                  <a:lnTo>
                    <a:pt x="204" y="886"/>
                  </a:lnTo>
                  <a:lnTo>
                    <a:pt x="194" y="882"/>
                  </a:lnTo>
                  <a:lnTo>
                    <a:pt x="184" y="880"/>
                  </a:lnTo>
                  <a:lnTo>
                    <a:pt x="184" y="880"/>
                  </a:lnTo>
                  <a:lnTo>
                    <a:pt x="164" y="872"/>
                  </a:lnTo>
                  <a:lnTo>
                    <a:pt x="164" y="872"/>
                  </a:lnTo>
                  <a:lnTo>
                    <a:pt x="152" y="870"/>
                  </a:lnTo>
                  <a:lnTo>
                    <a:pt x="152" y="884"/>
                  </a:lnTo>
                  <a:lnTo>
                    <a:pt x="148" y="894"/>
                  </a:lnTo>
                  <a:lnTo>
                    <a:pt x="148" y="894"/>
                  </a:lnTo>
                  <a:lnTo>
                    <a:pt x="120" y="894"/>
                  </a:lnTo>
                  <a:lnTo>
                    <a:pt x="120" y="894"/>
                  </a:lnTo>
                  <a:lnTo>
                    <a:pt x="108" y="892"/>
                  </a:lnTo>
                  <a:lnTo>
                    <a:pt x="92" y="886"/>
                  </a:lnTo>
                  <a:lnTo>
                    <a:pt x="92" y="886"/>
                  </a:lnTo>
                  <a:lnTo>
                    <a:pt x="88" y="884"/>
                  </a:lnTo>
                  <a:lnTo>
                    <a:pt x="86" y="880"/>
                  </a:lnTo>
                  <a:lnTo>
                    <a:pt x="84" y="874"/>
                  </a:lnTo>
                  <a:lnTo>
                    <a:pt x="84" y="866"/>
                  </a:lnTo>
                  <a:lnTo>
                    <a:pt x="84" y="852"/>
                  </a:lnTo>
                  <a:lnTo>
                    <a:pt x="84" y="852"/>
                  </a:lnTo>
                  <a:lnTo>
                    <a:pt x="74" y="848"/>
                  </a:lnTo>
                  <a:lnTo>
                    <a:pt x="70" y="842"/>
                  </a:lnTo>
                  <a:lnTo>
                    <a:pt x="70" y="842"/>
                  </a:lnTo>
                  <a:lnTo>
                    <a:pt x="72" y="838"/>
                  </a:lnTo>
                  <a:lnTo>
                    <a:pt x="72" y="814"/>
                  </a:lnTo>
                  <a:lnTo>
                    <a:pt x="72" y="814"/>
                  </a:lnTo>
                  <a:lnTo>
                    <a:pt x="60" y="766"/>
                  </a:lnTo>
                  <a:lnTo>
                    <a:pt x="60" y="766"/>
                  </a:lnTo>
                  <a:lnTo>
                    <a:pt x="56" y="754"/>
                  </a:lnTo>
                  <a:lnTo>
                    <a:pt x="54" y="738"/>
                  </a:lnTo>
                  <a:lnTo>
                    <a:pt x="52" y="694"/>
                  </a:lnTo>
                  <a:lnTo>
                    <a:pt x="52" y="694"/>
                  </a:lnTo>
                  <a:lnTo>
                    <a:pt x="50" y="626"/>
                  </a:lnTo>
                  <a:lnTo>
                    <a:pt x="50" y="626"/>
                  </a:lnTo>
                  <a:lnTo>
                    <a:pt x="50" y="538"/>
                  </a:lnTo>
                  <a:lnTo>
                    <a:pt x="50" y="538"/>
                  </a:lnTo>
                  <a:lnTo>
                    <a:pt x="50" y="500"/>
                  </a:lnTo>
                  <a:lnTo>
                    <a:pt x="56" y="448"/>
                  </a:lnTo>
                  <a:lnTo>
                    <a:pt x="56" y="448"/>
                  </a:lnTo>
                  <a:lnTo>
                    <a:pt x="42" y="432"/>
                  </a:lnTo>
                  <a:lnTo>
                    <a:pt x="42" y="432"/>
                  </a:lnTo>
                  <a:lnTo>
                    <a:pt x="38" y="424"/>
                  </a:lnTo>
                  <a:lnTo>
                    <a:pt x="36" y="422"/>
                  </a:lnTo>
                  <a:lnTo>
                    <a:pt x="38" y="418"/>
                  </a:lnTo>
                  <a:lnTo>
                    <a:pt x="38" y="418"/>
                  </a:lnTo>
                  <a:lnTo>
                    <a:pt x="42" y="414"/>
                  </a:lnTo>
                  <a:lnTo>
                    <a:pt x="42" y="414"/>
                  </a:lnTo>
                  <a:lnTo>
                    <a:pt x="40" y="410"/>
                  </a:lnTo>
                  <a:lnTo>
                    <a:pt x="36" y="406"/>
                  </a:lnTo>
                  <a:lnTo>
                    <a:pt x="36" y="406"/>
                  </a:lnTo>
                  <a:lnTo>
                    <a:pt x="24" y="392"/>
                  </a:lnTo>
                  <a:lnTo>
                    <a:pt x="24" y="392"/>
                  </a:lnTo>
                  <a:lnTo>
                    <a:pt x="18" y="382"/>
                  </a:lnTo>
                  <a:lnTo>
                    <a:pt x="12" y="366"/>
                  </a:lnTo>
                  <a:lnTo>
                    <a:pt x="12" y="366"/>
                  </a:lnTo>
                  <a:lnTo>
                    <a:pt x="12" y="350"/>
                  </a:lnTo>
                  <a:lnTo>
                    <a:pt x="12" y="350"/>
                  </a:lnTo>
                  <a:lnTo>
                    <a:pt x="4" y="338"/>
                  </a:lnTo>
                  <a:lnTo>
                    <a:pt x="0" y="322"/>
                  </a:lnTo>
                  <a:lnTo>
                    <a:pt x="4" y="272"/>
                  </a:lnTo>
                  <a:lnTo>
                    <a:pt x="4" y="272"/>
                  </a:lnTo>
                  <a:lnTo>
                    <a:pt x="22" y="208"/>
                  </a:lnTo>
                  <a:lnTo>
                    <a:pt x="22" y="208"/>
                  </a:lnTo>
                  <a:lnTo>
                    <a:pt x="30" y="186"/>
                  </a:lnTo>
                  <a:lnTo>
                    <a:pt x="40" y="168"/>
                  </a:lnTo>
                  <a:lnTo>
                    <a:pt x="52" y="154"/>
                  </a:lnTo>
                  <a:lnTo>
                    <a:pt x="66" y="142"/>
                  </a:lnTo>
                  <a:lnTo>
                    <a:pt x="66" y="142"/>
                  </a:lnTo>
                  <a:lnTo>
                    <a:pt x="86" y="138"/>
                  </a:lnTo>
                  <a:lnTo>
                    <a:pt x="114" y="128"/>
                  </a:lnTo>
                  <a:lnTo>
                    <a:pt x="114" y="128"/>
                  </a:lnTo>
                  <a:lnTo>
                    <a:pt x="120" y="126"/>
                  </a:lnTo>
                  <a:lnTo>
                    <a:pt x="128" y="126"/>
                  </a:lnTo>
                  <a:lnTo>
                    <a:pt x="134" y="126"/>
                  </a:lnTo>
                  <a:lnTo>
                    <a:pt x="142" y="128"/>
                  </a:lnTo>
                  <a:lnTo>
                    <a:pt x="142" y="128"/>
                  </a:lnTo>
                  <a:lnTo>
                    <a:pt x="150" y="108"/>
                  </a:lnTo>
                  <a:lnTo>
                    <a:pt x="150" y="108"/>
                  </a:lnTo>
                  <a:lnTo>
                    <a:pt x="152" y="100"/>
                  </a:lnTo>
                  <a:lnTo>
                    <a:pt x="150" y="92"/>
                  </a:lnTo>
                  <a:lnTo>
                    <a:pt x="150" y="92"/>
                  </a:lnTo>
                  <a:lnTo>
                    <a:pt x="146" y="88"/>
                  </a:lnTo>
                  <a:lnTo>
                    <a:pt x="146" y="82"/>
                  </a:lnTo>
                  <a:lnTo>
                    <a:pt x="146" y="82"/>
                  </a:lnTo>
                  <a:lnTo>
                    <a:pt x="146" y="72"/>
                  </a:lnTo>
                  <a:lnTo>
                    <a:pt x="148" y="64"/>
                  </a:lnTo>
                  <a:lnTo>
                    <a:pt x="148" y="64"/>
                  </a:lnTo>
                  <a:lnTo>
                    <a:pt x="152" y="60"/>
                  </a:lnTo>
                  <a:lnTo>
                    <a:pt x="152" y="60"/>
                  </a:lnTo>
                  <a:lnTo>
                    <a:pt x="146" y="50"/>
                  </a:lnTo>
                  <a:lnTo>
                    <a:pt x="144" y="42"/>
                  </a:lnTo>
                  <a:lnTo>
                    <a:pt x="144" y="42"/>
                  </a:lnTo>
                  <a:lnTo>
                    <a:pt x="144" y="38"/>
                  </a:lnTo>
                  <a:lnTo>
                    <a:pt x="146" y="34"/>
                  </a:lnTo>
                  <a:lnTo>
                    <a:pt x="152" y="26"/>
                  </a:lnTo>
                  <a:lnTo>
                    <a:pt x="152" y="26"/>
                  </a:lnTo>
                  <a:lnTo>
                    <a:pt x="168" y="8"/>
                  </a:lnTo>
                  <a:lnTo>
                    <a:pt x="168" y="8"/>
                  </a:lnTo>
                  <a:lnTo>
                    <a:pt x="178" y="4"/>
                  </a:lnTo>
                  <a:lnTo>
                    <a:pt x="186" y="4"/>
                  </a:lnTo>
                  <a:lnTo>
                    <a:pt x="186" y="4"/>
                  </a:lnTo>
                  <a:lnTo>
                    <a:pt x="190" y="4"/>
                  </a:lnTo>
                  <a:lnTo>
                    <a:pt x="192" y="2"/>
                  </a:lnTo>
                  <a:lnTo>
                    <a:pt x="200" y="0"/>
                  </a:lnTo>
                  <a:lnTo>
                    <a:pt x="200" y="0"/>
                  </a:lnTo>
                  <a:lnTo>
                    <a:pt x="220" y="6"/>
                  </a:lnTo>
                  <a:lnTo>
                    <a:pt x="220" y="6"/>
                  </a:lnTo>
                  <a:lnTo>
                    <a:pt x="226" y="8"/>
                  </a:lnTo>
                  <a:lnTo>
                    <a:pt x="232" y="16"/>
                  </a:lnTo>
                  <a:lnTo>
                    <a:pt x="240" y="26"/>
                  </a:lnTo>
                  <a:lnTo>
                    <a:pt x="248" y="38"/>
                  </a:lnTo>
                  <a:lnTo>
                    <a:pt x="248" y="38"/>
                  </a:lnTo>
                  <a:lnTo>
                    <a:pt x="250" y="48"/>
                  </a:lnTo>
                  <a:lnTo>
                    <a:pt x="252" y="56"/>
                  </a:lnTo>
                  <a:lnTo>
                    <a:pt x="250" y="64"/>
                  </a:lnTo>
                  <a:lnTo>
                    <a:pt x="244" y="68"/>
                  </a:lnTo>
                  <a:lnTo>
                    <a:pt x="244" y="68"/>
                  </a:lnTo>
                  <a:lnTo>
                    <a:pt x="240" y="70"/>
                  </a:lnTo>
                  <a:lnTo>
                    <a:pt x="238" y="72"/>
                  </a:lnTo>
                  <a:lnTo>
                    <a:pt x="232" y="88"/>
                  </a:lnTo>
                  <a:lnTo>
                    <a:pt x="232" y="88"/>
                  </a:lnTo>
                  <a:lnTo>
                    <a:pt x="232" y="98"/>
                  </a:lnTo>
                  <a:lnTo>
                    <a:pt x="230" y="110"/>
                  </a:lnTo>
                  <a:lnTo>
                    <a:pt x="214" y="128"/>
                  </a:lnTo>
                  <a:lnTo>
                    <a:pt x="214" y="128"/>
                  </a:lnTo>
                  <a:lnTo>
                    <a:pt x="208" y="140"/>
                  </a:lnTo>
                  <a:lnTo>
                    <a:pt x="220" y="150"/>
                  </a:lnTo>
                  <a:lnTo>
                    <a:pt x="220" y="150"/>
                  </a:lnTo>
                  <a:lnTo>
                    <a:pt x="256" y="172"/>
                  </a:lnTo>
                  <a:lnTo>
                    <a:pt x="256" y="172"/>
                  </a:lnTo>
                  <a:lnTo>
                    <a:pt x="272" y="192"/>
                  </a:lnTo>
                  <a:lnTo>
                    <a:pt x="272" y="192"/>
                  </a:lnTo>
                  <a:lnTo>
                    <a:pt x="276" y="216"/>
                  </a:lnTo>
                  <a:lnTo>
                    <a:pt x="276" y="2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Freeform 15"/>
            <p:cNvSpPr>
              <a:spLocks/>
            </p:cNvSpPr>
            <p:nvPr userDrawn="1"/>
          </p:nvSpPr>
          <p:spPr bwMode="auto">
            <a:xfrm>
              <a:off x="6705599" y="2586247"/>
              <a:ext cx="1096722" cy="3890753"/>
            </a:xfrm>
            <a:custGeom>
              <a:avLst/>
              <a:gdLst/>
              <a:ahLst/>
              <a:cxnLst>
                <a:cxn ang="0">
                  <a:pos x="252" y="290"/>
                </a:cxn>
                <a:cxn ang="0">
                  <a:pos x="236" y="342"/>
                </a:cxn>
                <a:cxn ang="0">
                  <a:pos x="230" y="392"/>
                </a:cxn>
                <a:cxn ang="0">
                  <a:pos x="232" y="444"/>
                </a:cxn>
                <a:cxn ang="0">
                  <a:pos x="232" y="484"/>
                </a:cxn>
                <a:cxn ang="0">
                  <a:pos x="216" y="588"/>
                </a:cxn>
                <a:cxn ang="0">
                  <a:pos x="212" y="646"/>
                </a:cxn>
                <a:cxn ang="0">
                  <a:pos x="220" y="722"/>
                </a:cxn>
                <a:cxn ang="0">
                  <a:pos x="222" y="794"/>
                </a:cxn>
                <a:cxn ang="0">
                  <a:pos x="212" y="836"/>
                </a:cxn>
                <a:cxn ang="0">
                  <a:pos x="222" y="866"/>
                </a:cxn>
                <a:cxn ang="0">
                  <a:pos x="220" y="888"/>
                </a:cxn>
                <a:cxn ang="0">
                  <a:pos x="208" y="894"/>
                </a:cxn>
                <a:cxn ang="0">
                  <a:pos x="182" y="890"/>
                </a:cxn>
                <a:cxn ang="0">
                  <a:pos x="176" y="850"/>
                </a:cxn>
                <a:cxn ang="0">
                  <a:pos x="158" y="828"/>
                </a:cxn>
                <a:cxn ang="0">
                  <a:pos x="154" y="728"/>
                </a:cxn>
                <a:cxn ang="0">
                  <a:pos x="150" y="706"/>
                </a:cxn>
                <a:cxn ang="0">
                  <a:pos x="120" y="540"/>
                </a:cxn>
                <a:cxn ang="0">
                  <a:pos x="108" y="686"/>
                </a:cxn>
                <a:cxn ang="0">
                  <a:pos x="108" y="820"/>
                </a:cxn>
                <a:cxn ang="0">
                  <a:pos x="80" y="866"/>
                </a:cxn>
                <a:cxn ang="0">
                  <a:pos x="66" y="882"/>
                </a:cxn>
                <a:cxn ang="0">
                  <a:pos x="22" y="884"/>
                </a:cxn>
                <a:cxn ang="0">
                  <a:pos x="12" y="878"/>
                </a:cxn>
                <a:cxn ang="0">
                  <a:pos x="26" y="862"/>
                </a:cxn>
                <a:cxn ang="0">
                  <a:pos x="50" y="810"/>
                </a:cxn>
                <a:cxn ang="0">
                  <a:pos x="48" y="778"/>
                </a:cxn>
                <a:cxn ang="0">
                  <a:pos x="52" y="734"/>
                </a:cxn>
                <a:cxn ang="0">
                  <a:pos x="48" y="712"/>
                </a:cxn>
                <a:cxn ang="0">
                  <a:pos x="52" y="628"/>
                </a:cxn>
                <a:cxn ang="0">
                  <a:pos x="46" y="598"/>
                </a:cxn>
                <a:cxn ang="0">
                  <a:pos x="22" y="478"/>
                </a:cxn>
                <a:cxn ang="0">
                  <a:pos x="22" y="358"/>
                </a:cxn>
                <a:cxn ang="0">
                  <a:pos x="0" y="276"/>
                </a:cxn>
                <a:cxn ang="0">
                  <a:pos x="4" y="244"/>
                </a:cxn>
                <a:cxn ang="0">
                  <a:pos x="18" y="198"/>
                </a:cxn>
                <a:cxn ang="0">
                  <a:pos x="22" y="166"/>
                </a:cxn>
                <a:cxn ang="0">
                  <a:pos x="34" y="152"/>
                </a:cxn>
                <a:cxn ang="0">
                  <a:pos x="68" y="142"/>
                </a:cxn>
                <a:cxn ang="0">
                  <a:pos x="100" y="124"/>
                </a:cxn>
                <a:cxn ang="0">
                  <a:pos x="104" y="92"/>
                </a:cxn>
                <a:cxn ang="0">
                  <a:pos x="100" y="78"/>
                </a:cxn>
                <a:cxn ang="0">
                  <a:pos x="94" y="48"/>
                </a:cxn>
                <a:cxn ang="0">
                  <a:pos x="106" y="12"/>
                </a:cxn>
                <a:cxn ang="0">
                  <a:pos x="134" y="0"/>
                </a:cxn>
                <a:cxn ang="0">
                  <a:pos x="156" y="4"/>
                </a:cxn>
                <a:cxn ang="0">
                  <a:pos x="172" y="14"/>
                </a:cxn>
                <a:cxn ang="0">
                  <a:pos x="178" y="26"/>
                </a:cxn>
                <a:cxn ang="0">
                  <a:pos x="174" y="48"/>
                </a:cxn>
                <a:cxn ang="0">
                  <a:pos x="172" y="76"/>
                </a:cxn>
                <a:cxn ang="0">
                  <a:pos x="166" y="110"/>
                </a:cxn>
                <a:cxn ang="0">
                  <a:pos x="182" y="128"/>
                </a:cxn>
                <a:cxn ang="0">
                  <a:pos x="216" y="148"/>
                </a:cxn>
                <a:cxn ang="0">
                  <a:pos x="244" y="166"/>
                </a:cxn>
              </a:cxnLst>
              <a:rect l="0" t="0" r="r" b="b"/>
              <a:pathLst>
                <a:path w="252" h="894">
                  <a:moveTo>
                    <a:pt x="252" y="262"/>
                  </a:moveTo>
                  <a:lnTo>
                    <a:pt x="252" y="262"/>
                  </a:lnTo>
                  <a:lnTo>
                    <a:pt x="252" y="290"/>
                  </a:lnTo>
                  <a:lnTo>
                    <a:pt x="250" y="310"/>
                  </a:lnTo>
                  <a:lnTo>
                    <a:pt x="250" y="310"/>
                  </a:lnTo>
                  <a:lnTo>
                    <a:pt x="236" y="342"/>
                  </a:lnTo>
                  <a:lnTo>
                    <a:pt x="236" y="342"/>
                  </a:lnTo>
                  <a:lnTo>
                    <a:pt x="228" y="360"/>
                  </a:lnTo>
                  <a:lnTo>
                    <a:pt x="230" y="392"/>
                  </a:lnTo>
                  <a:lnTo>
                    <a:pt x="230" y="392"/>
                  </a:lnTo>
                  <a:lnTo>
                    <a:pt x="232" y="444"/>
                  </a:lnTo>
                  <a:lnTo>
                    <a:pt x="232" y="444"/>
                  </a:lnTo>
                  <a:lnTo>
                    <a:pt x="234" y="456"/>
                  </a:lnTo>
                  <a:lnTo>
                    <a:pt x="238" y="478"/>
                  </a:lnTo>
                  <a:lnTo>
                    <a:pt x="232" y="484"/>
                  </a:lnTo>
                  <a:lnTo>
                    <a:pt x="222" y="490"/>
                  </a:lnTo>
                  <a:lnTo>
                    <a:pt x="222" y="490"/>
                  </a:lnTo>
                  <a:lnTo>
                    <a:pt x="216" y="588"/>
                  </a:lnTo>
                  <a:lnTo>
                    <a:pt x="216" y="588"/>
                  </a:lnTo>
                  <a:lnTo>
                    <a:pt x="212" y="646"/>
                  </a:lnTo>
                  <a:lnTo>
                    <a:pt x="212" y="646"/>
                  </a:lnTo>
                  <a:lnTo>
                    <a:pt x="218" y="694"/>
                  </a:lnTo>
                  <a:lnTo>
                    <a:pt x="220" y="722"/>
                  </a:lnTo>
                  <a:lnTo>
                    <a:pt x="220" y="722"/>
                  </a:lnTo>
                  <a:lnTo>
                    <a:pt x="222" y="770"/>
                  </a:lnTo>
                  <a:lnTo>
                    <a:pt x="222" y="794"/>
                  </a:lnTo>
                  <a:lnTo>
                    <a:pt x="222" y="794"/>
                  </a:lnTo>
                  <a:lnTo>
                    <a:pt x="224" y="828"/>
                  </a:lnTo>
                  <a:lnTo>
                    <a:pt x="212" y="836"/>
                  </a:lnTo>
                  <a:lnTo>
                    <a:pt x="212" y="836"/>
                  </a:lnTo>
                  <a:lnTo>
                    <a:pt x="220" y="856"/>
                  </a:lnTo>
                  <a:lnTo>
                    <a:pt x="220" y="856"/>
                  </a:lnTo>
                  <a:lnTo>
                    <a:pt x="222" y="866"/>
                  </a:lnTo>
                  <a:lnTo>
                    <a:pt x="222" y="884"/>
                  </a:lnTo>
                  <a:lnTo>
                    <a:pt x="222" y="884"/>
                  </a:lnTo>
                  <a:lnTo>
                    <a:pt x="220" y="888"/>
                  </a:lnTo>
                  <a:lnTo>
                    <a:pt x="218" y="892"/>
                  </a:lnTo>
                  <a:lnTo>
                    <a:pt x="214" y="892"/>
                  </a:lnTo>
                  <a:lnTo>
                    <a:pt x="208" y="894"/>
                  </a:lnTo>
                  <a:lnTo>
                    <a:pt x="208" y="894"/>
                  </a:lnTo>
                  <a:lnTo>
                    <a:pt x="196" y="892"/>
                  </a:lnTo>
                  <a:lnTo>
                    <a:pt x="182" y="890"/>
                  </a:lnTo>
                  <a:lnTo>
                    <a:pt x="182" y="890"/>
                  </a:lnTo>
                  <a:lnTo>
                    <a:pt x="176" y="876"/>
                  </a:lnTo>
                  <a:lnTo>
                    <a:pt x="176" y="850"/>
                  </a:lnTo>
                  <a:lnTo>
                    <a:pt x="176" y="850"/>
                  </a:lnTo>
                  <a:lnTo>
                    <a:pt x="174" y="836"/>
                  </a:lnTo>
                  <a:lnTo>
                    <a:pt x="158" y="828"/>
                  </a:lnTo>
                  <a:lnTo>
                    <a:pt x="158" y="746"/>
                  </a:lnTo>
                  <a:lnTo>
                    <a:pt x="158" y="746"/>
                  </a:lnTo>
                  <a:lnTo>
                    <a:pt x="154" y="728"/>
                  </a:lnTo>
                  <a:lnTo>
                    <a:pt x="154" y="728"/>
                  </a:lnTo>
                  <a:lnTo>
                    <a:pt x="150" y="706"/>
                  </a:lnTo>
                  <a:lnTo>
                    <a:pt x="150" y="706"/>
                  </a:lnTo>
                  <a:lnTo>
                    <a:pt x="146" y="648"/>
                  </a:lnTo>
                  <a:lnTo>
                    <a:pt x="134" y="586"/>
                  </a:lnTo>
                  <a:lnTo>
                    <a:pt x="120" y="540"/>
                  </a:lnTo>
                  <a:lnTo>
                    <a:pt x="108" y="652"/>
                  </a:lnTo>
                  <a:lnTo>
                    <a:pt x="108" y="652"/>
                  </a:lnTo>
                  <a:lnTo>
                    <a:pt x="108" y="686"/>
                  </a:lnTo>
                  <a:lnTo>
                    <a:pt x="108" y="686"/>
                  </a:lnTo>
                  <a:lnTo>
                    <a:pt x="106" y="768"/>
                  </a:lnTo>
                  <a:lnTo>
                    <a:pt x="108" y="820"/>
                  </a:lnTo>
                  <a:lnTo>
                    <a:pt x="100" y="830"/>
                  </a:lnTo>
                  <a:lnTo>
                    <a:pt x="100" y="860"/>
                  </a:lnTo>
                  <a:lnTo>
                    <a:pt x="80" y="866"/>
                  </a:lnTo>
                  <a:lnTo>
                    <a:pt x="70" y="868"/>
                  </a:lnTo>
                  <a:lnTo>
                    <a:pt x="66" y="882"/>
                  </a:lnTo>
                  <a:lnTo>
                    <a:pt x="66" y="882"/>
                  </a:lnTo>
                  <a:lnTo>
                    <a:pt x="42" y="884"/>
                  </a:lnTo>
                  <a:lnTo>
                    <a:pt x="42" y="884"/>
                  </a:lnTo>
                  <a:lnTo>
                    <a:pt x="22" y="884"/>
                  </a:lnTo>
                  <a:lnTo>
                    <a:pt x="16" y="882"/>
                  </a:lnTo>
                  <a:lnTo>
                    <a:pt x="12" y="878"/>
                  </a:lnTo>
                  <a:lnTo>
                    <a:pt x="12" y="878"/>
                  </a:lnTo>
                  <a:lnTo>
                    <a:pt x="10" y="874"/>
                  </a:lnTo>
                  <a:lnTo>
                    <a:pt x="12" y="868"/>
                  </a:lnTo>
                  <a:lnTo>
                    <a:pt x="26" y="862"/>
                  </a:lnTo>
                  <a:lnTo>
                    <a:pt x="52" y="824"/>
                  </a:lnTo>
                  <a:lnTo>
                    <a:pt x="50" y="810"/>
                  </a:lnTo>
                  <a:lnTo>
                    <a:pt x="50" y="810"/>
                  </a:lnTo>
                  <a:lnTo>
                    <a:pt x="48" y="792"/>
                  </a:lnTo>
                  <a:lnTo>
                    <a:pt x="48" y="778"/>
                  </a:lnTo>
                  <a:lnTo>
                    <a:pt x="48" y="778"/>
                  </a:lnTo>
                  <a:lnTo>
                    <a:pt x="48" y="754"/>
                  </a:lnTo>
                  <a:lnTo>
                    <a:pt x="48" y="754"/>
                  </a:lnTo>
                  <a:lnTo>
                    <a:pt x="52" y="734"/>
                  </a:lnTo>
                  <a:lnTo>
                    <a:pt x="52" y="734"/>
                  </a:lnTo>
                  <a:lnTo>
                    <a:pt x="48" y="712"/>
                  </a:lnTo>
                  <a:lnTo>
                    <a:pt x="48" y="712"/>
                  </a:lnTo>
                  <a:lnTo>
                    <a:pt x="48" y="684"/>
                  </a:lnTo>
                  <a:lnTo>
                    <a:pt x="48" y="684"/>
                  </a:lnTo>
                  <a:lnTo>
                    <a:pt x="52" y="628"/>
                  </a:lnTo>
                  <a:lnTo>
                    <a:pt x="52" y="628"/>
                  </a:lnTo>
                  <a:lnTo>
                    <a:pt x="48" y="614"/>
                  </a:lnTo>
                  <a:lnTo>
                    <a:pt x="46" y="598"/>
                  </a:lnTo>
                  <a:lnTo>
                    <a:pt x="46" y="598"/>
                  </a:lnTo>
                  <a:lnTo>
                    <a:pt x="40" y="484"/>
                  </a:lnTo>
                  <a:lnTo>
                    <a:pt x="22" y="478"/>
                  </a:lnTo>
                  <a:lnTo>
                    <a:pt x="28" y="372"/>
                  </a:lnTo>
                  <a:lnTo>
                    <a:pt x="22" y="358"/>
                  </a:lnTo>
                  <a:lnTo>
                    <a:pt x="22" y="358"/>
                  </a:lnTo>
                  <a:lnTo>
                    <a:pt x="8" y="312"/>
                  </a:lnTo>
                  <a:lnTo>
                    <a:pt x="8" y="312"/>
                  </a:lnTo>
                  <a:lnTo>
                    <a:pt x="0" y="276"/>
                  </a:lnTo>
                  <a:lnTo>
                    <a:pt x="0" y="276"/>
                  </a:lnTo>
                  <a:lnTo>
                    <a:pt x="2" y="254"/>
                  </a:lnTo>
                  <a:lnTo>
                    <a:pt x="4" y="244"/>
                  </a:lnTo>
                  <a:lnTo>
                    <a:pt x="8" y="236"/>
                  </a:lnTo>
                  <a:lnTo>
                    <a:pt x="8" y="236"/>
                  </a:lnTo>
                  <a:lnTo>
                    <a:pt x="18" y="198"/>
                  </a:lnTo>
                  <a:lnTo>
                    <a:pt x="18" y="198"/>
                  </a:lnTo>
                  <a:lnTo>
                    <a:pt x="22" y="166"/>
                  </a:lnTo>
                  <a:lnTo>
                    <a:pt x="22" y="166"/>
                  </a:lnTo>
                  <a:lnTo>
                    <a:pt x="26" y="162"/>
                  </a:lnTo>
                  <a:lnTo>
                    <a:pt x="34" y="152"/>
                  </a:lnTo>
                  <a:lnTo>
                    <a:pt x="34" y="152"/>
                  </a:lnTo>
                  <a:lnTo>
                    <a:pt x="40" y="148"/>
                  </a:lnTo>
                  <a:lnTo>
                    <a:pt x="46" y="146"/>
                  </a:lnTo>
                  <a:lnTo>
                    <a:pt x="68" y="142"/>
                  </a:lnTo>
                  <a:lnTo>
                    <a:pt x="68" y="142"/>
                  </a:lnTo>
                  <a:lnTo>
                    <a:pt x="80" y="138"/>
                  </a:lnTo>
                  <a:lnTo>
                    <a:pt x="100" y="124"/>
                  </a:lnTo>
                  <a:lnTo>
                    <a:pt x="104" y="110"/>
                  </a:lnTo>
                  <a:lnTo>
                    <a:pt x="104" y="110"/>
                  </a:lnTo>
                  <a:lnTo>
                    <a:pt x="104" y="92"/>
                  </a:lnTo>
                  <a:lnTo>
                    <a:pt x="104" y="92"/>
                  </a:lnTo>
                  <a:lnTo>
                    <a:pt x="100" y="78"/>
                  </a:lnTo>
                  <a:lnTo>
                    <a:pt x="100" y="78"/>
                  </a:lnTo>
                  <a:lnTo>
                    <a:pt x="94" y="54"/>
                  </a:lnTo>
                  <a:lnTo>
                    <a:pt x="94" y="54"/>
                  </a:lnTo>
                  <a:lnTo>
                    <a:pt x="94" y="48"/>
                  </a:lnTo>
                  <a:lnTo>
                    <a:pt x="94" y="42"/>
                  </a:lnTo>
                  <a:lnTo>
                    <a:pt x="100" y="24"/>
                  </a:lnTo>
                  <a:lnTo>
                    <a:pt x="106" y="12"/>
                  </a:lnTo>
                  <a:lnTo>
                    <a:pt x="106" y="12"/>
                  </a:lnTo>
                  <a:lnTo>
                    <a:pt x="122" y="4"/>
                  </a:lnTo>
                  <a:lnTo>
                    <a:pt x="134" y="0"/>
                  </a:lnTo>
                  <a:lnTo>
                    <a:pt x="134" y="0"/>
                  </a:lnTo>
                  <a:lnTo>
                    <a:pt x="146" y="0"/>
                  </a:lnTo>
                  <a:lnTo>
                    <a:pt x="156" y="4"/>
                  </a:lnTo>
                  <a:lnTo>
                    <a:pt x="164" y="8"/>
                  </a:lnTo>
                  <a:lnTo>
                    <a:pt x="172" y="14"/>
                  </a:lnTo>
                  <a:lnTo>
                    <a:pt x="172" y="14"/>
                  </a:lnTo>
                  <a:lnTo>
                    <a:pt x="176" y="18"/>
                  </a:lnTo>
                  <a:lnTo>
                    <a:pt x="178" y="22"/>
                  </a:lnTo>
                  <a:lnTo>
                    <a:pt x="178" y="26"/>
                  </a:lnTo>
                  <a:lnTo>
                    <a:pt x="178" y="30"/>
                  </a:lnTo>
                  <a:lnTo>
                    <a:pt x="178" y="30"/>
                  </a:lnTo>
                  <a:lnTo>
                    <a:pt x="174" y="48"/>
                  </a:lnTo>
                  <a:lnTo>
                    <a:pt x="174" y="48"/>
                  </a:lnTo>
                  <a:lnTo>
                    <a:pt x="172" y="76"/>
                  </a:lnTo>
                  <a:lnTo>
                    <a:pt x="172" y="76"/>
                  </a:lnTo>
                  <a:lnTo>
                    <a:pt x="168" y="98"/>
                  </a:lnTo>
                  <a:lnTo>
                    <a:pt x="166" y="110"/>
                  </a:lnTo>
                  <a:lnTo>
                    <a:pt x="166" y="110"/>
                  </a:lnTo>
                  <a:lnTo>
                    <a:pt x="174" y="122"/>
                  </a:lnTo>
                  <a:lnTo>
                    <a:pt x="178" y="126"/>
                  </a:lnTo>
                  <a:lnTo>
                    <a:pt x="182" y="128"/>
                  </a:lnTo>
                  <a:lnTo>
                    <a:pt x="182" y="128"/>
                  </a:lnTo>
                  <a:lnTo>
                    <a:pt x="196" y="138"/>
                  </a:lnTo>
                  <a:lnTo>
                    <a:pt x="216" y="148"/>
                  </a:lnTo>
                  <a:lnTo>
                    <a:pt x="216" y="148"/>
                  </a:lnTo>
                  <a:lnTo>
                    <a:pt x="224" y="154"/>
                  </a:lnTo>
                  <a:lnTo>
                    <a:pt x="244" y="166"/>
                  </a:lnTo>
                  <a:lnTo>
                    <a:pt x="252" y="216"/>
                  </a:lnTo>
                  <a:lnTo>
                    <a:pt x="252" y="2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Freeform 11"/>
            <p:cNvSpPr>
              <a:spLocks noEditPoints="1"/>
            </p:cNvSpPr>
            <p:nvPr userDrawn="1"/>
          </p:nvSpPr>
          <p:spPr bwMode="auto">
            <a:xfrm>
              <a:off x="5966634" y="2908500"/>
              <a:ext cx="1541046" cy="3644699"/>
            </a:xfrm>
            <a:custGeom>
              <a:avLst/>
              <a:gdLst/>
              <a:ahLst/>
              <a:cxnLst>
                <a:cxn ang="0">
                  <a:pos x="60" y="20"/>
                </a:cxn>
                <a:cxn ang="0">
                  <a:pos x="86" y="0"/>
                </a:cxn>
                <a:cxn ang="0">
                  <a:pos x="126" y="10"/>
                </a:cxn>
                <a:cxn ang="0">
                  <a:pos x="152" y="46"/>
                </a:cxn>
                <a:cxn ang="0">
                  <a:pos x="150" y="72"/>
                </a:cxn>
                <a:cxn ang="0">
                  <a:pos x="132" y="88"/>
                </a:cxn>
                <a:cxn ang="0">
                  <a:pos x="130" y="100"/>
                </a:cxn>
                <a:cxn ang="0">
                  <a:pos x="100" y="136"/>
                </a:cxn>
                <a:cxn ang="0">
                  <a:pos x="106" y="146"/>
                </a:cxn>
                <a:cxn ang="0">
                  <a:pos x="120" y="150"/>
                </a:cxn>
                <a:cxn ang="0">
                  <a:pos x="146" y="194"/>
                </a:cxn>
                <a:cxn ang="0">
                  <a:pos x="170" y="264"/>
                </a:cxn>
                <a:cxn ang="0">
                  <a:pos x="196" y="354"/>
                </a:cxn>
                <a:cxn ang="0">
                  <a:pos x="304" y="556"/>
                </a:cxn>
                <a:cxn ang="0">
                  <a:pos x="320" y="618"/>
                </a:cxn>
                <a:cxn ang="0">
                  <a:pos x="314" y="696"/>
                </a:cxn>
                <a:cxn ang="0">
                  <a:pos x="314" y="784"/>
                </a:cxn>
                <a:cxn ang="0">
                  <a:pos x="318" y="806"/>
                </a:cxn>
                <a:cxn ang="0">
                  <a:pos x="372" y="850"/>
                </a:cxn>
                <a:cxn ang="0">
                  <a:pos x="378" y="856"/>
                </a:cxn>
                <a:cxn ang="0">
                  <a:pos x="344" y="876"/>
                </a:cxn>
                <a:cxn ang="0">
                  <a:pos x="280" y="870"/>
                </a:cxn>
                <a:cxn ang="0">
                  <a:pos x="254" y="864"/>
                </a:cxn>
                <a:cxn ang="0">
                  <a:pos x="248" y="838"/>
                </a:cxn>
                <a:cxn ang="0">
                  <a:pos x="254" y="818"/>
                </a:cxn>
                <a:cxn ang="0">
                  <a:pos x="260" y="766"/>
                </a:cxn>
                <a:cxn ang="0">
                  <a:pos x="264" y="640"/>
                </a:cxn>
                <a:cxn ang="0">
                  <a:pos x="254" y="606"/>
                </a:cxn>
                <a:cxn ang="0">
                  <a:pos x="232" y="608"/>
                </a:cxn>
                <a:cxn ang="0">
                  <a:pos x="126" y="672"/>
                </a:cxn>
                <a:cxn ang="0">
                  <a:pos x="124" y="790"/>
                </a:cxn>
                <a:cxn ang="0">
                  <a:pos x="134" y="830"/>
                </a:cxn>
                <a:cxn ang="0">
                  <a:pos x="162" y="880"/>
                </a:cxn>
                <a:cxn ang="0">
                  <a:pos x="144" y="894"/>
                </a:cxn>
                <a:cxn ang="0">
                  <a:pos x="102" y="892"/>
                </a:cxn>
                <a:cxn ang="0">
                  <a:pos x="76" y="880"/>
                </a:cxn>
                <a:cxn ang="0">
                  <a:pos x="70" y="868"/>
                </a:cxn>
                <a:cxn ang="0">
                  <a:pos x="76" y="830"/>
                </a:cxn>
                <a:cxn ang="0">
                  <a:pos x="68" y="722"/>
                </a:cxn>
                <a:cxn ang="0">
                  <a:pos x="66" y="632"/>
                </a:cxn>
                <a:cxn ang="0">
                  <a:pos x="56" y="614"/>
                </a:cxn>
                <a:cxn ang="0">
                  <a:pos x="60" y="572"/>
                </a:cxn>
                <a:cxn ang="0">
                  <a:pos x="58" y="484"/>
                </a:cxn>
                <a:cxn ang="0">
                  <a:pos x="6" y="374"/>
                </a:cxn>
                <a:cxn ang="0">
                  <a:pos x="4" y="178"/>
                </a:cxn>
                <a:cxn ang="0">
                  <a:pos x="10" y="150"/>
                </a:cxn>
                <a:cxn ang="0">
                  <a:pos x="18" y="114"/>
                </a:cxn>
                <a:cxn ang="0">
                  <a:pos x="28" y="94"/>
                </a:cxn>
                <a:cxn ang="0">
                  <a:pos x="38" y="80"/>
                </a:cxn>
                <a:cxn ang="0">
                  <a:pos x="44" y="50"/>
                </a:cxn>
                <a:cxn ang="0">
                  <a:pos x="38" y="284"/>
                </a:cxn>
                <a:cxn ang="0">
                  <a:pos x="42" y="370"/>
                </a:cxn>
                <a:cxn ang="0">
                  <a:pos x="54" y="422"/>
                </a:cxn>
                <a:cxn ang="0">
                  <a:pos x="70" y="390"/>
                </a:cxn>
                <a:cxn ang="0">
                  <a:pos x="74" y="340"/>
                </a:cxn>
                <a:cxn ang="0">
                  <a:pos x="50" y="262"/>
                </a:cxn>
                <a:cxn ang="0">
                  <a:pos x="44" y="242"/>
                </a:cxn>
                <a:cxn ang="0">
                  <a:pos x="38" y="266"/>
                </a:cxn>
              </a:cxnLst>
              <a:rect l="0" t="0" r="r" b="b"/>
              <a:pathLst>
                <a:path w="378" h="894">
                  <a:moveTo>
                    <a:pt x="46" y="44"/>
                  </a:moveTo>
                  <a:lnTo>
                    <a:pt x="46" y="44"/>
                  </a:lnTo>
                  <a:lnTo>
                    <a:pt x="60" y="20"/>
                  </a:lnTo>
                  <a:lnTo>
                    <a:pt x="60" y="20"/>
                  </a:lnTo>
                  <a:lnTo>
                    <a:pt x="64" y="14"/>
                  </a:lnTo>
                  <a:lnTo>
                    <a:pt x="70" y="8"/>
                  </a:lnTo>
                  <a:lnTo>
                    <a:pt x="78" y="4"/>
                  </a:lnTo>
                  <a:lnTo>
                    <a:pt x="86" y="0"/>
                  </a:lnTo>
                  <a:lnTo>
                    <a:pt x="86" y="0"/>
                  </a:lnTo>
                  <a:lnTo>
                    <a:pt x="102" y="2"/>
                  </a:lnTo>
                  <a:lnTo>
                    <a:pt x="116" y="6"/>
                  </a:lnTo>
                  <a:lnTo>
                    <a:pt x="126" y="10"/>
                  </a:lnTo>
                  <a:lnTo>
                    <a:pt x="136" y="18"/>
                  </a:lnTo>
                  <a:lnTo>
                    <a:pt x="144" y="26"/>
                  </a:lnTo>
                  <a:lnTo>
                    <a:pt x="148" y="34"/>
                  </a:lnTo>
                  <a:lnTo>
                    <a:pt x="152" y="46"/>
                  </a:lnTo>
                  <a:lnTo>
                    <a:pt x="152" y="58"/>
                  </a:lnTo>
                  <a:lnTo>
                    <a:pt x="152" y="58"/>
                  </a:lnTo>
                  <a:lnTo>
                    <a:pt x="152" y="66"/>
                  </a:lnTo>
                  <a:lnTo>
                    <a:pt x="150" y="72"/>
                  </a:lnTo>
                  <a:lnTo>
                    <a:pt x="146" y="76"/>
                  </a:lnTo>
                  <a:lnTo>
                    <a:pt x="142" y="80"/>
                  </a:lnTo>
                  <a:lnTo>
                    <a:pt x="142" y="80"/>
                  </a:lnTo>
                  <a:lnTo>
                    <a:pt x="132" y="88"/>
                  </a:lnTo>
                  <a:lnTo>
                    <a:pt x="132" y="88"/>
                  </a:lnTo>
                  <a:lnTo>
                    <a:pt x="134" y="92"/>
                  </a:lnTo>
                  <a:lnTo>
                    <a:pt x="134" y="92"/>
                  </a:lnTo>
                  <a:lnTo>
                    <a:pt x="130" y="100"/>
                  </a:lnTo>
                  <a:lnTo>
                    <a:pt x="124" y="108"/>
                  </a:lnTo>
                  <a:lnTo>
                    <a:pt x="114" y="120"/>
                  </a:lnTo>
                  <a:lnTo>
                    <a:pt x="100" y="130"/>
                  </a:lnTo>
                  <a:lnTo>
                    <a:pt x="100" y="136"/>
                  </a:lnTo>
                  <a:lnTo>
                    <a:pt x="100" y="136"/>
                  </a:lnTo>
                  <a:lnTo>
                    <a:pt x="100" y="140"/>
                  </a:lnTo>
                  <a:lnTo>
                    <a:pt x="102" y="144"/>
                  </a:lnTo>
                  <a:lnTo>
                    <a:pt x="106" y="146"/>
                  </a:lnTo>
                  <a:lnTo>
                    <a:pt x="110" y="148"/>
                  </a:lnTo>
                  <a:lnTo>
                    <a:pt x="110" y="148"/>
                  </a:lnTo>
                  <a:lnTo>
                    <a:pt x="116" y="148"/>
                  </a:lnTo>
                  <a:lnTo>
                    <a:pt x="120" y="150"/>
                  </a:lnTo>
                  <a:lnTo>
                    <a:pt x="124" y="154"/>
                  </a:lnTo>
                  <a:lnTo>
                    <a:pt x="126" y="158"/>
                  </a:lnTo>
                  <a:lnTo>
                    <a:pt x="126" y="158"/>
                  </a:lnTo>
                  <a:lnTo>
                    <a:pt x="146" y="194"/>
                  </a:lnTo>
                  <a:lnTo>
                    <a:pt x="154" y="204"/>
                  </a:lnTo>
                  <a:lnTo>
                    <a:pt x="162" y="210"/>
                  </a:lnTo>
                  <a:lnTo>
                    <a:pt x="162" y="210"/>
                  </a:lnTo>
                  <a:lnTo>
                    <a:pt x="170" y="264"/>
                  </a:lnTo>
                  <a:lnTo>
                    <a:pt x="174" y="302"/>
                  </a:lnTo>
                  <a:lnTo>
                    <a:pt x="174" y="302"/>
                  </a:lnTo>
                  <a:lnTo>
                    <a:pt x="182" y="324"/>
                  </a:lnTo>
                  <a:lnTo>
                    <a:pt x="196" y="354"/>
                  </a:lnTo>
                  <a:lnTo>
                    <a:pt x="240" y="442"/>
                  </a:lnTo>
                  <a:lnTo>
                    <a:pt x="240" y="442"/>
                  </a:lnTo>
                  <a:lnTo>
                    <a:pt x="286" y="528"/>
                  </a:lnTo>
                  <a:lnTo>
                    <a:pt x="304" y="556"/>
                  </a:lnTo>
                  <a:lnTo>
                    <a:pt x="316" y="578"/>
                  </a:lnTo>
                  <a:lnTo>
                    <a:pt x="316" y="578"/>
                  </a:lnTo>
                  <a:lnTo>
                    <a:pt x="320" y="596"/>
                  </a:lnTo>
                  <a:lnTo>
                    <a:pt x="320" y="618"/>
                  </a:lnTo>
                  <a:lnTo>
                    <a:pt x="320" y="618"/>
                  </a:lnTo>
                  <a:lnTo>
                    <a:pt x="318" y="648"/>
                  </a:lnTo>
                  <a:lnTo>
                    <a:pt x="314" y="696"/>
                  </a:lnTo>
                  <a:lnTo>
                    <a:pt x="314" y="696"/>
                  </a:lnTo>
                  <a:lnTo>
                    <a:pt x="312" y="740"/>
                  </a:lnTo>
                  <a:lnTo>
                    <a:pt x="312" y="772"/>
                  </a:lnTo>
                  <a:lnTo>
                    <a:pt x="312" y="784"/>
                  </a:lnTo>
                  <a:lnTo>
                    <a:pt x="314" y="784"/>
                  </a:lnTo>
                  <a:lnTo>
                    <a:pt x="314" y="784"/>
                  </a:lnTo>
                  <a:lnTo>
                    <a:pt x="316" y="796"/>
                  </a:lnTo>
                  <a:lnTo>
                    <a:pt x="318" y="806"/>
                  </a:lnTo>
                  <a:lnTo>
                    <a:pt x="318" y="806"/>
                  </a:lnTo>
                  <a:lnTo>
                    <a:pt x="326" y="822"/>
                  </a:lnTo>
                  <a:lnTo>
                    <a:pt x="338" y="836"/>
                  </a:lnTo>
                  <a:lnTo>
                    <a:pt x="354" y="844"/>
                  </a:lnTo>
                  <a:lnTo>
                    <a:pt x="372" y="850"/>
                  </a:lnTo>
                  <a:lnTo>
                    <a:pt x="372" y="850"/>
                  </a:lnTo>
                  <a:lnTo>
                    <a:pt x="376" y="852"/>
                  </a:lnTo>
                  <a:lnTo>
                    <a:pt x="378" y="856"/>
                  </a:lnTo>
                  <a:lnTo>
                    <a:pt x="378" y="856"/>
                  </a:lnTo>
                  <a:lnTo>
                    <a:pt x="376" y="866"/>
                  </a:lnTo>
                  <a:lnTo>
                    <a:pt x="370" y="872"/>
                  </a:lnTo>
                  <a:lnTo>
                    <a:pt x="358" y="874"/>
                  </a:lnTo>
                  <a:lnTo>
                    <a:pt x="344" y="876"/>
                  </a:lnTo>
                  <a:lnTo>
                    <a:pt x="344" y="876"/>
                  </a:lnTo>
                  <a:lnTo>
                    <a:pt x="312" y="872"/>
                  </a:lnTo>
                  <a:lnTo>
                    <a:pt x="312" y="872"/>
                  </a:lnTo>
                  <a:lnTo>
                    <a:pt x="280" y="870"/>
                  </a:lnTo>
                  <a:lnTo>
                    <a:pt x="280" y="870"/>
                  </a:lnTo>
                  <a:lnTo>
                    <a:pt x="268" y="870"/>
                  </a:lnTo>
                  <a:lnTo>
                    <a:pt x="260" y="868"/>
                  </a:lnTo>
                  <a:lnTo>
                    <a:pt x="254" y="864"/>
                  </a:lnTo>
                  <a:lnTo>
                    <a:pt x="252" y="858"/>
                  </a:lnTo>
                  <a:lnTo>
                    <a:pt x="252" y="858"/>
                  </a:lnTo>
                  <a:lnTo>
                    <a:pt x="250" y="852"/>
                  </a:lnTo>
                  <a:lnTo>
                    <a:pt x="248" y="838"/>
                  </a:lnTo>
                  <a:lnTo>
                    <a:pt x="248" y="838"/>
                  </a:lnTo>
                  <a:lnTo>
                    <a:pt x="250" y="828"/>
                  </a:lnTo>
                  <a:lnTo>
                    <a:pt x="254" y="818"/>
                  </a:lnTo>
                  <a:lnTo>
                    <a:pt x="254" y="818"/>
                  </a:lnTo>
                  <a:lnTo>
                    <a:pt x="260" y="804"/>
                  </a:lnTo>
                  <a:lnTo>
                    <a:pt x="260" y="804"/>
                  </a:lnTo>
                  <a:lnTo>
                    <a:pt x="260" y="766"/>
                  </a:lnTo>
                  <a:lnTo>
                    <a:pt x="260" y="766"/>
                  </a:lnTo>
                  <a:lnTo>
                    <a:pt x="262" y="702"/>
                  </a:lnTo>
                  <a:lnTo>
                    <a:pt x="262" y="702"/>
                  </a:lnTo>
                  <a:lnTo>
                    <a:pt x="264" y="640"/>
                  </a:lnTo>
                  <a:lnTo>
                    <a:pt x="264" y="640"/>
                  </a:lnTo>
                  <a:lnTo>
                    <a:pt x="262" y="624"/>
                  </a:lnTo>
                  <a:lnTo>
                    <a:pt x="258" y="610"/>
                  </a:lnTo>
                  <a:lnTo>
                    <a:pt x="258" y="610"/>
                  </a:lnTo>
                  <a:lnTo>
                    <a:pt x="254" y="606"/>
                  </a:lnTo>
                  <a:lnTo>
                    <a:pt x="246" y="606"/>
                  </a:lnTo>
                  <a:lnTo>
                    <a:pt x="246" y="606"/>
                  </a:lnTo>
                  <a:lnTo>
                    <a:pt x="232" y="608"/>
                  </a:lnTo>
                  <a:lnTo>
                    <a:pt x="232" y="608"/>
                  </a:lnTo>
                  <a:lnTo>
                    <a:pt x="136" y="628"/>
                  </a:lnTo>
                  <a:lnTo>
                    <a:pt x="136" y="628"/>
                  </a:lnTo>
                  <a:lnTo>
                    <a:pt x="130" y="648"/>
                  </a:lnTo>
                  <a:lnTo>
                    <a:pt x="126" y="672"/>
                  </a:lnTo>
                  <a:lnTo>
                    <a:pt x="124" y="702"/>
                  </a:lnTo>
                  <a:lnTo>
                    <a:pt x="124" y="736"/>
                  </a:lnTo>
                  <a:lnTo>
                    <a:pt x="124" y="736"/>
                  </a:lnTo>
                  <a:lnTo>
                    <a:pt x="124" y="790"/>
                  </a:lnTo>
                  <a:lnTo>
                    <a:pt x="124" y="790"/>
                  </a:lnTo>
                  <a:lnTo>
                    <a:pt x="126" y="806"/>
                  </a:lnTo>
                  <a:lnTo>
                    <a:pt x="130" y="818"/>
                  </a:lnTo>
                  <a:lnTo>
                    <a:pt x="134" y="830"/>
                  </a:lnTo>
                  <a:lnTo>
                    <a:pt x="140" y="840"/>
                  </a:lnTo>
                  <a:lnTo>
                    <a:pt x="140" y="840"/>
                  </a:lnTo>
                  <a:lnTo>
                    <a:pt x="152" y="860"/>
                  </a:lnTo>
                  <a:lnTo>
                    <a:pt x="162" y="880"/>
                  </a:lnTo>
                  <a:lnTo>
                    <a:pt x="162" y="880"/>
                  </a:lnTo>
                  <a:lnTo>
                    <a:pt x="160" y="886"/>
                  </a:lnTo>
                  <a:lnTo>
                    <a:pt x="154" y="892"/>
                  </a:lnTo>
                  <a:lnTo>
                    <a:pt x="144" y="894"/>
                  </a:lnTo>
                  <a:lnTo>
                    <a:pt x="132" y="894"/>
                  </a:lnTo>
                  <a:lnTo>
                    <a:pt x="132" y="894"/>
                  </a:lnTo>
                  <a:lnTo>
                    <a:pt x="116" y="894"/>
                  </a:lnTo>
                  <a:lnTo>
                    <a:pt x="102" y="892"/>
                  </a:lnTo>
                  <a:lnTo>
                    <a:pt x="90" y="888"/>
                  </a:lnTo>
                  <a:lnTo>
                    <a:pt x="80" y="882"/>
                  </a:lnTo>
                  <a:lnTo>
                    <a:pt x="80" y="882"/>
                  </a:lnTo>
                  <a:lnTo>
                    <a:pt x="76" y="880"/>
                  </a:lnTo>
                  <a:lnTo>
                    <a:pt x="74" y="876"/>
                  </a:lnTo>
                  <a:lnTo>
                    <a:pt x="72" y="872"/>
                  </a:lnTo>
                  <a:lnTo>
                    <a:pt x="70" y="868"/>
                  </a:lnTo>
                  <a:lnTo>
                    <a:pt x="70" y="868"/>
                  </a:lnTo>
                  <a:lnTo>
                    <a:pt x="74" y="848"/>
                  </a:lnTo>
                  <a:lnTo>
                    <a:pt x="74" y="848"/>
                  </a:lnTo>
                  <a:lnTo>
                    <a:pt x="76" y="830"/>
                  </a:lnTo>
                  <a:lnTo>
                    <a:pt x="76" y="830"/>
                  </a:lnTo>
                  <a:lnTo>
                    <a:pt x="72" y="776"/>
                  </a:lnTo>
                  <a:lnTo>
                    <a:pt x="72" y="776"/>
                  </a:lnTo>
                  <a:lnTo>
                    <a:pt x="68" y="722"/>
                  </a:lnTo>
                  <a:lnTo>
                    <a:pt x="68" y="722"/>
                  </a:lnTo>
                  <a:lnTo>
                    <a:pt x="70" y="676"/>
                  </a:lnTo>
                  <a:lnTo>
                    <a:pt x="74" y="632"/>
                  </a:lnTo>
                  <a:lnTo>
                    <a:pt x="74" y="632"/>
                  </a:lnTo>
                  <a:lnTo>
                    <a:pt x="66" y="632"/>
                  </a:lnTo>
                  <a:lnTo>
                    <a:pt x="60" y="628"/>
                  </a:lnTo>
                  <a:lnTo>
                    <a:pt x="56" y="622"/>
                  </a:lnTo>
                  <a:lnTo>
                    <a:pt x="56" y="614"/>
                  </a:lnTo>
                  <a:lnTo>
                    <a:pt x="56" y="614"/>
                  </a:lnTo>
                  <a:lnTo>
                    <a:pt x="58" y="594"/>
                  </a:lnTo>
                  <a:lnTo>
                    <a:pt x="58" y="594"/>
                  </a:lnTo>
                  <a:lnTo>
                    <a:pt x="60" y="572"/>
                  </a:lnTo>
                  <a:lnTo>
                    <a:pt x="60" y="572"/>
                  </a:lnTo>
                  <a:lnTo>
                    <a:pt x="58" y="528"/>
                  </a:lnTo>
                  <a:lnTo>
                    <a:pt x="58" y="528"/>
                  </a:lnTo>
                  <a:lnTo>
                    <a:pt x="58" y="484"/>
                  </a:lnTo>
                  <a:lnTo>
                    <a:pt x="58" y="484"/>
                  </a:lnTo>
                  <a:lnTo>
                    <a:pt x="46" y="462"/>
                  </a:lnTo>
                  <a:lnTo>
                    <a:pt x="24" y="418"/>
                  </a:lnTo>
                  <a:lnTo>
                    <a:pt x="24" y="418"/>
                  </a:lnTo>
                  <a:lnTo>
                    <a:pt x="6" y="374"/>
                  </a:lnTo>
                  <a:lnTo>
                    <a:pt x="0" y="356"/>
                  </a:lnTo>
                  <a:lnTo>
                    <a:pt x="0" y="184"/>
                  </a:lnTo>
                  <a:lnTo>
                    <a:pt x="0" y="184"/>
                  </a:lnTo>
                  <a:lnTo>
                    <a:pt x="4" y="178"/>
                  </a:lnTo>
                  <a:lnTo>
                    <a:pt x="6" y="170"/>
                  </a:lnTo>
                  <a:lnTo>
                    <a:pt x="8" y="160"/>
                  </a:lnTo>
                  <a:lnTo>
                    <a:pt x="10" y="150"/>
                  </a:lnTo>
                  <a:lnTo>
                    <a:pt x="10" y="150"/>
                  </a:lnTo>
                  <a:lnTo>
                    <a:pt x="10" y="140"/>
                  </a:lnTo>
                  <a:lnTo>
                    <a:pt x="12" y="130"/>
                  </a:lnTo>
                  <a:lnTo>
                    <a:pt x="14" y="120"/>
                  </a:lnTo>
                  <a:lnTo>
                    <a:pt x="18" y="114"/>
                  </a:lnTo>
                  <a:lnTo>
                    <a:pt x="18" y="114"/>
                  </a:lnTo>
                  <a:lnTo>
                    <a:pt x="24" y="102"/>
                  </a:lnTo>
                  <a:lnTo>
                    <a:pt x="28" y="94"/>
                  </a:lnTo>
                  <a:lnTo>
                    <a:pt x="28" y="94"/>
                  </a:lnTo>
                  <a:lnTo>
                    <a:pt x="28" y="88"/>
                  </a:lnTo>
                  <a:lnTo>
                    <a:pt x="30" y="84"/>
                  </a:lnTo>
                  <a:lnTo>
                    <a:pt x="34" y="80"/>
                  </a:lnTo>
                  <a:lnTo>
                    <a:pt x="38" y="80"/>
                  </a:lnTo>
                  <a:lnTo>
                    <a:pt x="40" y="78"/>
                  </a:lnTo>
                  <a:lnTo>
                    <a:pt x="40" y="78"/>
                  </a:lnTo>
                  <a:lnTo>
                    <a:pt x="42" y="58"/>
                  </a:lnTo>
                  <a:lnTo>
                    <a:pt x="44" y="50"/>
                  </a:lnTo>
                  <a:lnTo>
                    <a:pt x="46" y="44"/>
                  </a:lnTo>
                  <a:lnTo>
                    <a:pt x="46" y="44"/>
                  </a:lnTo>
                  <a:close/>
                  <a:moveTo>
                    <a:pt x="38" y="284"/>
                  </a:moveTo>
                  <a:lnTo>
                    <a:pt x="38" y="284"/>
                  </a:lnTo>
                  <a:lnTo>
                    <a:pt x="36" y="302"/>
                  </a:lnTo>
                  <a:lnTo>
                    <a:pt x="36" y="302"/>
                  </a:lnTo>
                  <a:lnTo>
                    <a:pt x="38" y="332"/>
                  </a:lnTo>
                  <a:lnTo>
                    <a:pt x="42" y="370"/>
                  </a:lnTo>
                  <a:lnTo>
                    <a:pt x="42" y="370"/>
                  </a:lnTo>
                  <a:lnTo>
                    <a:pt x="46" y="392"/>
                  </a:lnTo>
                  <a:lnTo>
                    <a:pt x="48" y="410"/>
                  </a:lnTo>
                  <a:lnTo>
                    <a:pt x="54" y="422"/>
                  </a:lnTo>
                  <a:lnTo>
                    <a:pt x="58" y="428"/>
                  </a:lnTo>
                  <a:lnTo>
                    <a:pt x="58" y="428"/>
                  </a:lnTo>
                  <a:lnTo>
                    <a:pt x="64" y="410"/>
                  </a:lnTo>
                  <a:lnTo>
                    <a:pt x="70" y="390"/>
                  </a:lnTo>
                  <a:lnTo>
                    <a:pt x="74" y="368"/>
                  </a:lnTo>
                  <a:lnTo>
                    <a:pt x="74" y="346"/>
                  </a:lnTo>
                  <a:lnTo>
                    <a:pt x="74" y="340"/>
                  </a:lnTo>
                  <a:lnTo>
                    <a:pt x="74" y="340"/>
                  </a:lnTo>
                  <a:lnTo>
                    <a:pt x="66" y="328"/>
                  </a:lnTo>
                  <a:lnTo>
                    <a:pt x="60" y="312"/>
                  </a:lnTo>
                  <a:lnTo>
                    <a:pt x="54" y="290"/>
                  </a:lnTo>
                  <a:lnTo>
                    <a:pt x="50" y="262"/>
                  </a:lnTo>
                  <a:lnTo>
                    <a:pt x="50" y="262"/>
                  </a:lnTo>
                  <a:lnTo>
                    <a:pt x="48" y="248"/>
                  </a:lnTo>
                  <a:lnTo>
                    <a:pt x="46" y="244"/>
                  </a:lnTo>
                  <a:lnTo>
                    <a:pt x="44" y="242"/>
                  </a:lnTo>
                  <a:lnTo>
                    <a:pt x="44" y="242"/>
                  </a:lnTo>
                  <a:lnTo>
                    <a:pt x="42" y="258"/>
                  </a:lnTo>
                  <a:lnTo>
                    <a:pt x="38" y="266"/>
                  </a:lnTo>
                  <a:lnTo>
                    <a:pt x="38" y="266"/>
                  </a:lnTo>
                  <a:lnTo>
                    <a:pt x="38" y="284"/>
                  </a:lnTo>
                  <a:lnTo>
                    <a:pt x="38" y="2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Freeform 14"/>
            <p:cNvSpPr>
              <a:spLocks noEditPoints="1"/>
            </p:cNvSpPr>
            <p:nvPr userDrawn="1"/>
          </p:nvSpPr>
          <p:spPr bwMode="auto">
            <a:xfrm>
              <a:off x="7364125" y="2879927"/>
              <a:ext cx="872442" cy="3644697"/>
            </a:xfrm>
            <a:custGeom>
              <a:avLst/>
              <a:gdLst/>
              <a:ahLst/>
              <a:cxnLst>
                <a:cxn ang="0">
                  <a:pos x="210" y="154"/>
                </a:cxn>
                <a:cxn ang="0">
                  <a:pos x="200" y="164"/>
                </a:cxn>
                <a:cxn ang="0">
                  <a:pos x="210" y="168"/>
                </a:cxn>
                <a:cxn ang="0">
                  <a:pos x="204" y="210"/>
                </a:cxn>
                <a:cxn ang="0">
                  <a:pos x="210" y="310"/>
                </a:cxn>
                <a:cxn ang="0">
                  <a:pos x="204" y="322"/>
                </a:cxn>
                <a:cxn ang="0">
                  <a:pos x="200" y="394"/>
                </a:cxn>
                <a:cxn ang="0">
                  <a:pos x="192" y="422"/>
                </a:cxn>
                <a:cxn ang="0">
                  <a:pos x="200" y="470"/>
                </a:cxn>
                <a:cxn ang="0">
                  <a:pos x="180" y="492"/>
                </a:cxn>
                <a:cxn ang="0">
                  <a:pos x="168" y="554"/>
                </a:cxn>
                <a:cxn ang="0">
                  <a:pos x="166" y="650"/>
                </a:cxn>
                <a:cxn ang="0">
                  <a:pos x="170" y="798"/>
                </a:cxn>
                <a:cxn ang="0">
                  <a:pos x="182" y="834"/>
                </a:cxn>
                <a:cxn ang="0">
                  <a:pos x="170" y="874"/>
                </a:cxn>
                <a:cxn ang="0">
                  <a:pos x="164" y="872"/>
                </a:cxn>
                <a:cxn ang="0">
                  <a:pos x="160" y="862"/>
                </a:cxn>
                <a:cxn ang="0">
                  <a:pos x="146" y="894"/>
                </a:cxn>
                <a:cxn ang="0">
                  <a:pos x="138" y="876"/>
                </a:cxn>
                <a:cxn ang="0">
                  <a:pos x="130" y="864"/>
                </a:cxn>
                <a:cxn ang="0">
                  <a:pos x="106" y="892"/>
                </a:cxn>
                <a:cxn ang="0">
                  <a:pos x="78" y="894"/>
                </a:cxn>
                <a:cxn ang="0">
                  <a:pos x="66" y="878"/>
                </a:cxn>
                <a:cxn ang="0">
                  <a:pos x="82" y="872"/>
                </a:cxn>
                <a:cxn ang="0">
                  <a:pos x="94" y="850"/>
                </a:cxn>
                <a:cxn ang="0">
                  <a:pos x="98" y="820"/>
                </a:cxn>
                <a:cxn ang="0">
                  <a:pos x="82" y="738"/>
                </a:cxn>
                <a:cxn ang="0">
                  <a:pos x="72" y="666"/>
                </a:cxn>
                <a:cxn ang="0">
                  <a:pos x="42" y="526"/>
                </a:cxn>
                <a:cxn ang="0">
                  <a:pos x="28" y="486"/>
                </a:cxn>
                <a:cxn ang="0">
                  <a:pos x="4" y="456"/>
                </a:cxn>
                <a:cxn ang="0">
                  <a:pos x="0" y="404"/>
                </a:cxn>
                <a:cxn ang="0">
                  <a:pos x="30" y="310"/>
                </a:cxn>
                <a:cxn ang="0">
                  <a:pos x="32" y="278"/>
                </a:cxn>
                <a:cxn ang="0">
                  <a:pos x="40" y="248"/>
                </a:cxn>
                <a:cxn ang="0">
                  <a:pos x="32" y="226"/>
                </a:cxn>
                <a:cxn ang="0">
                  <a:pos x="50" y="198"/>
                </a:cxn>
                <a:cxn ang="0">
                  <a:pos x="54" y="180"/>
                </a:cxn>
                <a:cxn ang="0">
                  <a:pos x="44" y="146"/>
                </a:cxn>
                <a:cxn ang="0">
                  <a:pos x="34" y="96"/>
                </a:cxn>
                <a:cxn ang="0">
                  <a:pos x="24" y="50"/>
                </a:cxn>
                <a:cxn ang="0">
                  <a:pos x="54" y="16"/>
                </a:cxn>
                <a:cxn ang="0">
                  <a:pos x="74" y="6"/>
                </a:cxn>
                <a:cxn ang="0">
                  <a:pos x="102" y="0"/>
                </a:cxn>
                <a:cxn ang="0">
                  <a:pos x="124" y="12"/>
                </a:cxn>
                <a:cxn ang="0">
                  <a:pos x="156" y="52"/>
                </a:cxn>
                <a:cxn ang="0">
                  <a:pos x="166" y="84"/>
                </a:cxn>
                <a:cxn ang="0">
                  <a:pos x="178" y="118"/>
                </a:cxn>
                <a:cxn ang="0">
                  <a:pos x="192" y="140"/>
                </a:cxn>
                <a:cxn ang="0">
                  <a:pos x="206" y="146"/>
                </a:cxn>
                <a:cxn ang="0">
                  <a:pos x="146" y="770"/>
                </a:cxn>
                <a:cxn ang="0">
                  <a:pos x="132" y="710"/>
                </a:cxn>
                <a:cxn ang="0">
                  <a:pos x="126" y="734"/>
                </a:cxn>
                <a:cxn ang="0">
                  <a:pos x="128" y="788"/>
                </a:cxn>
                <a:cxn ang="0">
                  <a:pos x="140" y="810"/>
                </a:cxn>
                <a:cxn ang="0">
                  <a:pos x="146" y="780"/>
                </a:cxn>
                <a:cxn ang="0">
                  <a:pos x="176" y="324"/>
                </a:cxn>
                <a:cxn ang="0">
                  <a:pos x="166" y="262"/>
                </a:cxn>
                <a:cxn ang="0">
                  <a:pos x="142" y="304"/>
                </a:cxn>
                <a:cxn ang="0">
                  <a:pos x="138" y="318"/>
                </a:cxn>
                <a:cxn ang="0">
                  <a:pos x="140" y="338"/>
                </a:cxn>
                <a:cxn ang="0">
                  <a:pos x="172" y="380"/>
                </a:cxn>
                <a:cxn ang="0">
                  <a:pos x="176" y="324"/>
                </a:cxn>
              </a:cxnLst>
              <a:rect l="0" t="0" r="r" b="b"/>
              <a:pathLst>
                <a:path w="214" h="894">
                  <a:moveTo>
                    <a:pt x="214" y="148"/>
                  </a:moveTo>
                  <a:lnTo>
                    <a:pt x="214" y="148"/>
                  </a:lnTo>
                  <a:lnTo>
                    <a:pt x="210" y="154"/>
                  </a:lnTo>
                  <a:lnTo>
                    <a:pt x="210" y="154"/>
                  </a:lnTo>
                  <a:lnTo>
                    <a:pt x="204" y="158"/>
                  </a:lnTo>
                  <a:lnTo>
                    <a:pt x="204" y="158"/>
                  </a:lnTo>
                  <a:lnTo>
                    <a:pt x="200" y="162"/>
                  </a:lnTo>
                  <a:lnTo>
                    <a:pt x="200" y="164"/>
                  </a:lnTo>
                  <a:lnTo>
                    <a:pt x="200" y="164"/>
                  </a:lnTo>
                  <a:lnTo>
                    <a:pt x="202" y="166"/>
                  </a:lnTo>
                  <a:lnTo>
                    <a:pt x="210" y="168"/>
                  </a:lnTo>
                  <a:lnTo>
                    <a:pt x="210" y="168"/>
                  </a:lnTo>
                  <a:lnTo>
                    <a:pt x="200" y="180"/>
                  </a:lnTo>
                  <a:lnTo>
                    <a:pt x="200" y="180"/>
                  </a:lnTo>
                  <a:lnTo>
                    <a:pt x="202" y="194"/>
                  </a:lnTo>
                  <a:lnTo>
                    <a:pt x="204" y="210"/>
                  </a:lnTo>
                  <a:lnTo>
                    <a:pt x="204" y="210"/>
                  </a:lnTo>
                  <a:lnTo>
                    <a:pt x="208" y="260"/>
                  </a:lnTo>
                  <a:lnTo>
                    <a:pt x="208" y="260"/>
                  </a:lnTo>
                  <a:lnTo>
                    <a:pt x="210" y="310"/>
                  </a:lnTo>
                  <a:lnTo>
                    <a:pt x="210" y="310"/>
                  </a:lnTo>
                  <a:lnTo>
                    <a:pt x="208" y="316"/>
                  </a:lnTo>
                  <a:lnTo>
                    <a:pt x="204" y="322"/>
                  </a:lnTo>
                  <a:lnTo>
                    <a:pt x="204" y="322"/>
                  </a:lnTo>
                  <a:lnTo>
                    <a:pt x="204" y="366"/>
                  </a:lnTo>
                  <a:lnTo>
                    <a:pt x="204" y="366"/>
                  </a:lnTo>
                  <a:lnTo>
                    <a:pt x="202" y="382"/>
                  </a:lnTo>
                  <a:lnTo>
                    <a:pt x="200" y="394"/>
                  </a:lnTo>
                  <a:lnTo>
                    <a:pt x="196" y="404"/>
                  </a:lnTo>
                  <a:lnTo>
                    <a:pt x="192" y="410"/>
                  </a:lnTo>
                  <a:lnTo>
                    <a:pt x="192" y="410"/>
                  </a:lnTo>
                  <a:lnTo>
                    <a:pt x="192" y="422"/>
                  </a:lnTo>
                  <a:lnTo>
                    <a:pt x="192" y="422"/>
                  </a:lnTo>
                  <a:lnTo>
                    <a:pt x="198" y="446"/>
                  </a:lnTo>
                  <a:lnTo>
                    <a:pt x="200" y="448"/>
                  </a:lnTo>
                  <a:lnTo>
                    <a:pt x="200" y="470"/>
                  </a:lnTo>
                  <a:lnTo>
                    <a:pt x="200" y="470"/>
                  </a:lnTo>
                  <a:lnTo>
                    <a:pt x="194" y="480"/>
                  </a:lnTo>
                  <a:lnTo>
                    <a:pt x="188" y="486"/>
                  </a:lnTo>
                  <a:lnTo>
                    <a:pt x="180" y="492"/>
                  </a:lnTo>
                  <a:lnTo>
                    <a:pt x="170" y="496"/>
                  </a:lnTo>
                  <a:lnTo>
                    <a:pt x="170" y="496"/>
                  </a:lnTo>
                  <a:lnTo>
                    <a:pt x="168" y="554"/>
                  </a:lnTo>
                  <a:lnTo>
                    <a:pt x="168" y="554"/>
                  </a:lnTo>
                  <a:lnTo>
                    <a:pt x="164" y="612"/>
                  </a:lnTo>
                  <a:lnTo>
                    <a:pt x="164" y="612"/>
                  </a:lnTo>
                  <a:lnTo>
                    <a:pt x="166" y="650"/>
                  </a:lnTo>
                  <a:lnTo>
                    <a:pt x="166" y="650"/>
                  </a:lnTo>
                  <a:lnTo>
                    <a:pt x="168" y="688"/>
                  </a:lnTo>
                  <a:lnTo>
                    <a:pt x="168" y="688"/>
                  </a:lnTo>
                  <a:lnTo>
                    <a:pt x="168" y="734"/>
                  </a:lnTo>
                  <a:lnTo>
                    <a:pt x="170" y="798"/>
                  </a:lnTo>
                  <a:lnTo>
                    <a:pt x="172" y="800"/>
                  </a:lnTo>
                  <a:lnTo>
                    <a:pt x="172" y="800"/>
                  </a:lnTo>
                  <a:lnTo>
                    <a:pt x="182" y="834"/>
                  </a:lnTo>
                  <a:lnTo>
                    <a:pt x="182" y="834"/>
                  </a:lnTo>
                  <a:lnTo>
                    <a:pt x="174" y="852"/>
                  </a:lnTo>
                  <a:lnTo>
                    <a:pt x="170" y="868"/>
                  </a:lnTo>
                  <a:lnTo>
                    <a:pt x="170" y="868"/>
                  </a:lnTo>
                  <a:lnTo>
                    <a:pt x="170" y="874"/>
                  </a:lnTo>
                  <a:lnTo>
                    <a:pt x="168" y="876"/>
                  </a:lnTo>
                  <a:lnTo>
                    <a:pt x="168" y="876"/>
                  </a:lnTo>
                  <a:lnTo>
                    <a:pt x="166" y="874"/>
                  </a:lnTo>
                  <a:lnTo>
                    <a:pt x="164" y="872"/>
                  </a:lnTo>
                  <a:lnTo>
                    <a:pt x="164" y="872"/>
                  </a:lnTo>
                  <a:lnTo>
                    <a:pt x="164" y="866"/>
                  </a:lnTo>
                  <a:lnTo>
                    <a:pt x="160" y="862"/>
                  </a:lnTo>
                  <a:lnTo>
                    <a:pt x="160" y="862"/>
                  </a:lnTo>
                  <a:lnTo>
                    <a:pt x="146" y="870"/>
                  </a:lnTo>
                  <a:lnTo>
                    <a:pt x="146" y="872"/>
                  </a:lnTo>
                  <a:lnTo>
                    <a:pt x="146" y="894"/>
                  </a:lnTo>
                  <a:lnTo>
                    <a:pt x="146" y="894"/>
                  </a:lnTo>
                  <a:lnTo>
                    <a:pt x="140" y="894"/>
                  </a:lnTo>
                  <a:lnTo>
                    <a:pt x="138" y="890"/>
                  </a:lnTo>
                  <a:lnTo>
                    <a:pt x="138" y="890"/>
                  </a:lnTo>
                  <a:lnTo>
                    <a:pt x="138" y="876"/>
                  </a:lnTo>
                  <a:lnTo>
                    <a:pt x="138" y="876"/>
                  </a:lnTo>
                  <a:lnTo>
                    <a:pt x="136" y="868"/>
                  </a:lnTo>
                  <a:lnTo>
                    <a:pt x="130" y="864"/>
                  </a:lnTo>
                  <a:lnTo>
                    <a:pt x="130" y="864"/>
                  </a:lnTo>
                  <a:lnTo>
                    <a:pt x="118" y="880"/>
                  </a:lnTo>
                  <a:lnTo>
                    <a:pt x="118" y="880"/>
                  </a:lnTo>
                  <a:lnTo>
                    <a:pt x="112" y="886"/>
                  </a:lnTo>
                  <a:lnTo>
                    <a:pt x="106" y="892"/>
                  </a:lnTo>
                  <a:lnTo>
                    <a:pt x="98" y="894"/>
                  </a:lnTo>
                  <a:lnTo>
                    <a:pt x="90" y="894"/>
                  </a:lnTo>
                  <a:lnTo>
                    <a:pt x="90" y="894"/>
                  </a:lnTo>
                  <a:lnTo>
                    <a:pt x="78" y="894"/>
                  </a:lnTo>
                  <a:lnTo>
                    <a:pt x="70" y="888"/>
                  </a:lnTo>
                  <a:lnTo>
                    <a:pt x="66" y="882"/>
                  </a:lnTo>
                  <a:lnTo>
                    <a:pt x="66" y="882"/>
                  </a:lnTo>
                  <a:lnTo>
                    <a:pt x="66" y="878"/>
                  </a:lnTo>
                  <a:lnTo>
                    <a:pt x="66" y="878"/>
                  </a:lnTo>
                  <a:lnTo>
                    <a:pt x="70" y="874"/>
                  </a:lnTo>
                  <a:lnTo>
                    <a:pt x="70" y="874"/>
                  </a:lnTo>
                  <a:lnTo>
                    <a:pt x="82" y="872"/>
                  </a:lnTo>
                  <a:lnTo>
                    <a:pt x="82" y="872"/>
                  </a:lnTo>
                  <a:lnTo>
                    <a:pt x="86" y="870"/>
                  </a:lnTo>
                  <a:lnTo>
                    <a:pt x="88" y="866"/>
                  </a:lnTo>
                  <a:lnTo>
                    <a:pt x="94" y="850"/>
                  </a:lnTo>
                  <a:lnTo>
                    <a:pt x="94" y="850"/>
                  </a:lnTo>
                  <a:lnTo>
                    <a:pt x="98" y="834"/>
                  </a:lnTo>
                  <a:lnTo>
                    <a:pt x="98" y="820"/>
                  </a:lnTo>
                  <a:lnTo>
                    <a:pt x="98" y="820"/>
                  </a:lnTo>
                  <a:lnTo>
                    <a:pt x="98" y="802"/>
                  </a:lnTo>
                  <a:lnTo>
                    <a:pt x="94" y="782"/>
                  </a:lnTo>
                  <a:lnTo>
                    <a:pt x="90" y="762"/>
                  </a:lnTo>
                  <a:lnTo>
                    <a:pt x="82" y="738"/>
                  </a:lnTo>
                  <a:lnTo>
                    <a:pt x="82" y="738"/>
                  </a:lnTo>
                  <a:lnTo>
                    <a:pt x="78" y="708"/>
                  </a:lnTo>
                  <a:lnTo>
                    <a:pt x="72" y="666"/>
                  </a:lnTo>
                  <a:lnTo>
                    <a:pt x="72" y="666"/>
                  </a:lnTo>
                  <a:lnTo>
                    <a:pt x="50" y="588"/>
                  </a:lnTo>
                  <a:lnTo>
                    <a:pt x="50" y="588"/>
                  </a:lnTo>
                  <a:lnTo>
                    <a:pt x="46" y="562"/>
                  </a:lnTo>
                  <a:lnTo>
                    <a:pt x="42" y="526"/>
                  </a:lnTo>
                  <a:lnTo>
                    <a:pt x="42" y="526"/>
                  </a:lnTo>
                  <a:lnTo>
                    <a:pt x="30" y="488"/>
                  </a:lnTo>
                  <a:lnTo>
                    <a:pt x="28" y="486"/>
                  </a:lnTo>
                  <a:lnTo>
                    <a:pt x="28" y="486"/>
                  </a:lnTo>
                  <a:lnTo>
                    <a:pt x="14" y="484"/>
                  </a:lnTo>
                  <a:lnTo>
                    <a:pt x="14" y="484"/>
                  </a:lnTo>
                  <a:lnTo>
                    <a:pt x="8" y="472"/>
                  </a:lnTo>
                  <a:lnTo>
                    <a:pt x="4" y="456"/>
                  </a:lnTo>
                  <a:lnTo>
                    <a:pt x="2" y="438"/>
                  </a:lnTo>
                  <a:lnTo>
                    <a:pt x="0" y="418"/>
                  </a:lnTo>
                  <a:lnTo>
                    <a:pt x="0" y="404"/>
                  </a:lnTo>
                  <a:lnTo>
                    <a:pt x="0" y="404"/>
                  </a:lnTo>
                  <a:lnTo>
                    <a:pt x="16" y="358"/>
                  </a:lnTo>
                  <a:lnTo>
                    <a:pt x="16" y="358"/>
                  </a:lnTo>
                  <a:lnTo>
                    <a:pt x="30" y="310"/>
                  </a:lnTo>
                  <a:lnTo>
                    <a:pt x="30" y="310"/>
                  </a:lnTo>
                  <a:lnTo>
                    <a:pt x="32" y="300"/>
                  </a:lnTo>
                  <a:lnTo>
                    <a:pt x="32" y="300"/>
                  </a:lnTo>
                  <a:lnTo>
                    <a:pt x="32" y="278"/>
                  </a:lnTo>
                  <a:lnTo>
                    <a:pt x="32" y="278"/>
                  </a:lnTo>
                  <a:lnTo>
                    <a:pt x="32" y="270"/>
                  </a:lnTo>
                  <a:lnTo>
                    <a:pt x="36" y="262"/>
                  </a:lnTo>
                  <a:lnTo>
                    <a:pt x="36" y="262"/>
                  </a:lnTo>
                  <a:lnTo>
                    <a:pt x="40" y="248"/>
                  </a:lnTo>
                  <a:lnTo>
                    <a:pt x="40" y="248"/>
                  </a:lnTo>
                  <a:lnTo>
                    <a:pt x="32" y="232"/>
                  </a:lnTo>
                  <a:lnTo>
                    <a:pt x="32" y="226"/>
                  </a:lnTo>
                  <a:lnTo>
                    <a:pt x="32" y="226"/>
                  </a:lnTo>
                  <a:lnTo>
                    <a:pt x="32" y="216"/>
                  </a:lnTo>
                  <a:lnTo>
                    <a:pt x="36" y="208"/>
                  </a:lnTo>
                  <a:lnTo>
                    <a:pt x="42" y="202"/>
                  </a:lnTo>
                  <a:lnTo>
                    <a:pt x="50" y="198"/>
                  </a:lnTo>
                  <a:lnTo>
                    <a:pt x="50" y="198"/>
                  </a:lnTo>
                  <a:lnTo>
                    <a:pt x="52" y="190"/>
                  </a:lnTo>
                  <a:lnTo>
                    <a:pt x="54" y="180"/>
                  </a:lnTo>
                  <a:lnTo>
                    <a:pt x="54" y="180"/>
                  </a:lnTo>
                  <a:lnTo>
                    <a:pt x="52" y="170"/>
                  </a:lnTo>
                  <a:lnTo>
                    <a:pt x="48" y="158"/>
                  </a:lnTo>
                  <a:lnTo>
                    <a:pt x="48" y="158"/>
                  </a:lnTo>
                  <a:lnTo>
                    <a:pt x="44" y="146"/>
                  </a:lnTo>
                  <a:lnTo>
                    <a:pt x="42" y="136"/>
                  </a:lnTo>
                  <a:lnTo>
                    <a:pt x="42" y="136"/>
                  </a:lnTo>
                  <a:lnTo>
                    <a:pt x="40" y="118"/>
                  </a:lnTo>
                  <a:lnTo>
                    <a:pt x="34" y="96"/>
                  </a:lnTo>
                  <a:lnTo>
                    <a:pt x="34" y="96"/>
                  </a:lnTo>
                  <a:lnTo>
                    <a:pt x="26" y="76"/>
                  </a:lnTo>
                  <a:lnTo>
                    <a:pt x="24" y="54"/>
                  </a:lnTo>
                  <a:lnTo>
                    <a:pt x="24" y="50"/>
                  </a:lnTo>
                  <a:lnTo>
                    <a:pt x="24" y="50"/>
                  </a:lnTo>
                  <a:lnTo>
                    <a:pt x="32" y="38"/>
                  </a:lnTo>
                  <a:lnTo>
                    <a:pt x="42" y="26"/>
                  </a:lnTo>
                  <a:lnTo>
                    <a:pt x="54" y="16"/>
                  </a:lnTo>
                  <a:lnTo>
                    <a:pt x="66" y="8"/>
                  </a:lnTo>
                  <a:lnTo>
                    <a:pt x="66" y="6"/>
                  </a:lnTo>
                  <a:lnTo>
                    <a:pt x="66" y="6"/>
                  </a:lnTo>
                  <a:lnTo>
                    <a:pt x="74" y="6"/>
                  </a:lnTo>
                  <a:lnTo>
                    <a:pt x="84" y="4"/>
                  </a:lnTo>
                  <a:lnTo>
                    <a:pt x="84" y="4"/>
                  </a:lnTo>
                  <a:lnTo>
                    <a:pt x="94" y="0"/>
                  </a:lnTo>
                  <a:lnTo>
                    <a:pt x="102" y="0"/>
                  </a:lnTo>
                  <a:lnTo>
                    <a:pt x="108" y="0"/>
                  </a:lnTo>
                  <a:lnTo>
                    <a:pt x="108" y="0"/>
                  </a:lnTo>
                  <a:lnTo>
                    <a:pt x="116" y="6"/>
                  </a:lnTo>
                  <a:lnTo>
                    <a:pt x="124" y="12"/>
                  </a:lnTo>
                  <a:lnTo>
                    <a:pt x="134" y="22"/>
                  </a:lnTo>
                  <a:lnTo>
                    <a:pt x="142" y="34"/>
                  </a:lnTo>
                  <a:lnTo>
                    <a:pt x="142" y="34"/>
                  </a:lnTo>
                  <a:lnTo>
                    <a:pt x="156" y="52"/>
                  </a:lnTo>
                  <a:lnTo>
                    <a:pt x="156" y="52"/>
                  </a:lnTo>
                  <a:lnTo>
                    <a:pt x="162" y="64"/>
                  </a:lnTo>
                  <a:lnTo>
                    <a:pt x="166" y="84"/>
                  </a:lnTo>
                  <a:lnTo>
                    <a:pt x="166" y="84"/>
                  </a:lnTo>
                  <a:lnTo>
                    <a:pt x="170" y="104"/>
                  </a:lnTo>
                  <a:lnTo>
                    <a:pt x="174" y="112"/>
                  </a:lnTo>
                  <a:lnTo>
                    <a:pt x="178" y="118"/>
                  </a:lnTo>
                  <a:lnTo>
                    <a:pt x="178" y="118"/>
                  </a:lnTo>
                  <a:lnTo>
                    <a:pt x="196" y="132"/>
                  </a:lnTo>
                  <a:lnTo>
                    <a:pt x="196" y="132"/>
                  </a:lnTo>
                  <a:lnTo>
                    <a:pt x="192" y="138"/>
                  </a:lnTo>
                  <a:lnTo>
                    <a:pt x="192" y="140"/>
                  </a:lnTo>
                  <a:lnTo>
                    <a:pt x="192" y="140"/>
                  </a:lnTo>
                  <a:lnTo>
                    <a:pt x="198" y="144"/>
                  </a:lnTo>
                  <a:lnTo>
                    <a:pt x="206" y="146"/>
                  </a:lnTo>
                  <a:lnTo>
                    <a:pt x="206" y="146"/>
                  </a:lnTo>
                  <a:lnTo>
                    <a:pt x="214" y="148"/>
                  </a:lnTo>
                  <a:lnTo>
                    <a:pt x="214" y="148"/>
                  </a:lnTo>
                  <a:close/>
                  <a:moveTo>
                    <a:pt x="146" y="770"/>
                  </a:moveTo>
                  <a:lnTo>
                    <a:pt x="146" y="770"/>
                  </a:lnTo>
                  <a:lnTo>
                    <a:pt x="146" y="754"/>
                  </a:lnTo>
                  <a:lnTo>
                    <a:pt x="142" y="738"/>
                  </a:lnTo>
                  <a:lnTo>
                    <a:pt x="138" y="722"/>
                  </a:lnTo>
                  <a:lnTo>
                    <a:pt x="132" y="710"/>
                  </a:lnTo>
                  <a:lnTo>
                    <a:pt x="132" y="710"/>
                  </a:lnTo>
                  <a:lnTo>
                    <a:pt x="128" y="720"/>
                  </a:lnTo>
                  <a:lnTo>
                    <a:pt x="128" y="734"/>
                  </a:lnTo>
                  <a:lnTo>
                    <a:pt x="126" y="734"/>
                  </a:lnTo>
                  <a:lnTo>
                    <a:pt x="126" y="734"/>
                  </a:lnTo>
                  <a:lnTo>
                    <a:pt x="126" y="774"/>
                  </a:lnTo>
                  <a:lnTo>
                    <a:pt x="126" y="774"/>
                  </a:lnTo>
                  <a:lnTo>
                    <a:pt x="128" y="788"/>
                  </a:lnTo>
                  <a:lnTo>
                    <a:pt x="130" y="798"/>
                  </a:lnTo>
                  <a:lnTo>
                    <a:pt x="134" y="806"/>
                  </a:lnTo>
                  <a:lnTo>
                    <a:pt x="138" y="810"/>
                  </a:lnTo>
                  <a:lnTo>
                    <a:pt x="140" y="810"/>
                  </a:lnTo>
                  <a:lnTo>
                    <a:pt x="140" y="810"/>
                  </a:lnTo>
                  <a:lnTo>
                    <a:pt x="142" y="788"/>
                  </a:lnTo>
                  <a:lnTo>
                    <a:pt x="142" y="788"/>
                  </a:lnTo>
                  <a:lnTo>
                    <a:pt x="146" y="780"/>
                  </a:lnTo>
                  <a:lnTo>
                    <a:pt x="146" y="770"/>
                  </a:lnTo>
                  <a:lnTo>
                    <a:pt x="146" y="770"/>
                  </a:lnTo>
                  <a:close/>
                  <a:moveTo>
                    <a:pt x="176" y="324"/>
                  </a:moveTo>
                  <a:lnTo>
                    <a:pt x="176" y="324"/>
                  </a:lnTo>
                  <a:lnTo>
                    <a:pt x="174" y="302"/>
                  </a:lnTo>
                  <a:lnTo>
                    <a:pt x="174" y="284"/>
                  </a:lnTo>
                  <a:lnTo>
                    <a:pt x="170" y="270"/>
                  </a:lnTo>
                  <a:lnTo>
                    <a:pt x="166" y="262"/>
                  </a:lnTo>
                  <a:lnTo>
                    <a:pt x="164" y="264"/>
                  </a:lnTo>
                  <a:lnTo>
                    <a:pt x="164" y="264"/>
                  </a:lnTo>
                  <a:lnTo>
                    <a:pt x="156" y="282"/>
                  </a:lnTo>
                  <a:lnTo>
                    <a:pt x="142" y="304"/>
                  </a:lnTo>
                  <a:lnTo>
                    <a:pt x="140" y="306"/>
                  </a:lnTo>
                  <a:lnTo>
                    <a:pt x="140" y="306"/>
                  </a:lnTo>
                  <a:lnTo>
                    <a:pt x="140" y="314"/>
                  </a:lnTo>
                  <a:lnTo>
                    <a:pt x="138" y="318"/>
                  </a:lnTo>
                  <a:lnTo>
                    <a:pt x="138" y="326"/>
                  </a:lnTo>
                  <a:lnTo>
                    <a:pt x="138" y="326"/>
                  </a:lnTo>
                  <a:lnTo>
                    <a:pt x="138" y="330"/>
                  </a:lnTo>
                  <a:lnTo>
                    <a:pt x="140" y="338"/>
                  </a:lnTo>
                  <a:lnTo>
                    <a:pt x="150" y="354"/>
                  </a:lnTo>
                  <a:lnTo>
                    <a:pt x="150" y="354"/>
                  </a:lnTo>
                  <a:lnTo>
                    <a:pt x="170" y="382"/>
                  </a:lnTo>
                  <a:lnTo>
                    <a:pt x="172" y="380"/>
                  </a:lnTo>
                  <a:lnTo>
                    <a:pt x="172" y="380"/>
                  </a:lnTo>
                  <a:lnTo>
                    <a:pt x="174" y="350"/>
                  </a:lnTo>
                  <a:lnTo>
                    <a:pt x="176" y="324"/>
                  </a:lnTo>
                  <a:lnTo>
                    <a:pt x="176" y="3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91" name="Group 67"/>
          <p:cNvGrpSpPr>
            <a:grpSpLocks noChangeAspect="1"/>
          </p:cNvGrpSpPr>
          <p:nvPr userDrawn="1"/>
        </p:nvGrpSpPr>
        <p:grpSpPr bwMode="auto">
          <a:xfrm flipH="1" flipV="1">
            <a:off x="152398" y="152400"/>
            <a:ext cx="1600202" cy="1033671"/>
            <a:chOff x="2497" y="1995"/>
            <a:chExt cx="805" cy="520"/>
          </a:xfrm>
          <a:solidFill>
            <a:srgbClr val="B7E3E1"/>
          </a:solidFill>
        </p:grpSpPr>
        <p:sp>
          <p:nvSpPr>
            <p:cNvPr id="1093" name="Rectangle 69"/>
            <p:cNvSpPr>
              <a:spLocks noChangeArrowheads="1"/>
            </p:cNvSpPr>
            <p:nvPr userDrawn="1"/>
          </p:nvSpPr>
          <p:spPr bwMode="auto">
            <a:xfrm>
              <a:off x="3043" y="2467"/>
              <a:ext cx="46"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Rectangle 70"/>
            <p:cNvSpPr>
              <a:spLocks noChangeArrowheads="1"/>
            </p:cNvSpPr>
            <p:nvPr userDrawn="1"/>
          </p:nvSpPr>
          <p:spPr bwMode="auto">
            <a:xfrm>
              <a:off x="2699"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Rectangle 71"/>
            <p:cNvSpPr>
              <a:spLocks noChangeArrowheads="1"/>
            </p:cNvSpPr>
            <p:nvPr userDrawn="1"/>
          </p:nvSpPr>
          <p:spPr bwMode="auto">
            <a:xfrm>
              <a:off x="2598" y="2467"/>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Rectangle 72"/>
            <p:cNvSpPr>
              <a:spLocks noChangeArrowheads="1"/>
            </p:cNvSpPr>
            <p:nvPr userDrawn="1"/>
          </p:nvSpPr>
          <p:spPr bwMode="auto">
            <a:xfrm>
              <a:off x="2497"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Rectangle 73"/>
            <p:cNvSpPr>
              <a:spLocks noChangeArrowheads="1"/>
            </p:cNvSpPr>
            <p:nvPr userDrawn="1"/>
          </p:nvSpPr>
          <p:spPr bwMode="auto">
            <a:xfrm>
              <a:off x="3148"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Rectangle 74"/>
            <p:cNvSpPr>
              <a:spLocks noChangeArrowheads="1"/>
            </p:cNvSpPr>
            <p:nvPr userDrawn="1"/>
          </p:nvSpPr>
          <p:spPr bwMode="auto">
            <a:xfrm>
              <a:off x="3254"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Rectangle 75"/>
            <p:cNvSpPr>
              <a:spLocks noChangeArrowheads="1"/>
            </p:cNvSpPr>
            <p:nvPr userDrawn="1"/>
          </p:nvSpPr>
          <p:spPr bwMode="auto">
            <a:xfrm>
              <a:off x="3148"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Rectangle 76"/>
            <p:cNvSpPr>
              <a:spLocks noChangeArrowheads="1"/>
            </p:cNvSpPr>
            <p:nvPr userDrawn="1"/>
          </p:nvSpPr>
          <p:spPr bwMode="auto">
            <a:xfrm>
              <a:off x="3254"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Rectangle 77"/>
            <p:cNvSpPr>
              <a:spLocks noChangeArrowheads="1"/>
            </p:cNvSpPr>
            <p:nvPr userDrawn="1"/>
          </p:nvSpPr>
          <p:spPr bwMode="auto">
            <a:xfrm>
              <a:off x="3148"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Rectangle 78"/>
            <p:cNvSpPr>
              <a:spLocks noChangeArrowheads="1"/>
            </p:cNvSpPr>
            <p:nvPr userDrawn="1"/>
          </p:nvSpPr>
          <p:spPr bwMode="auto">
            <a:xfrm>
              <a:off x="3254"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Rectangle 79"/>
            <p:cNvSpPr>
              <a:spLocks noChangeArrowheads="1"/>
            </p:cNvSpPr>
            <p:nvPr userDrawn="1"/>
          </p:nvSpPr>
          <p:spPr bwMode="auto">
            <a:xfrm>
              <a:off x="2940"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Rectangle 80"/>
            <p:cNvSpPr>
              <a:spLocks noChangeArrowheads="1"/>
            </p:cNvSpPr>
            <p:nvPr userDrawn="1"/>
          </p:nvSpPr>
          <p:spPr bwMode="auto">
            <a:xfrm>
              <a:off x="3046" y="2206"/>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Rectangle 81"/>
            <p:cNvSpPr>
              <a:spLocks noChangeArrowheads="1"/>
            </p:cNvSpPr>
            <p:nvPr userDrawn="1"/>
          </p:nvSpPr>
          <p:spPr bwMode="auto">
            <a:xfrm>
              <a:off x="2839"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Rectangle 82"/>
            <p:cNvSpPr>
              <a:spLocks noChangeArrowheads="1"/>
            </p:cNvSpPr>
            <p:nvPr userDrawn="1"/>
          </p:nvSpPr>
          <p:spPr bwMode="auto">
            <a:xfrm>
              <a:off x="3148"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Rectangle 83"/>
            <p:cNvSpPr>
              <a:spLocks noChangeArrowheads="1"/>
            </p:cNvSpPr>
            <p:nvPr userDrawn="1"/>
          </p:nvSpPr>
          <p:spPr bwMode="auto">
            <a:xfrm>
              <a:off x="3254"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Rectangle 84"/>
            <p:cNvSpPr>
              <a:spLocks noChangeArrowheads="1"/>
            </p:cNvSpPr>
            <p:nvPr userDrawn="1"/>
          </p:nvSpPr>
          <p:spPr bwMode="auto">
            <a:xfrm>
              <a:off x="2940"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Rectangle 85"/>
            <p:cNvSpPr>
              <a:spLocks noChangeArrowheads="1"/>
            </p:cNvSpPr>
            <p:nvPr userDrawn="1"/>
          </p:nvSpPr>
          <p:spPr bwMode="auto">
            <a:xfrm>
              <a:off x="3046" y="2305"/>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Rectangle 86"/>
            <p:cNvSpPr>
              <a:spLocks noChangeArrowheads="1"/>
            </p:cNvSpPr>
            <p:nvPr userDrawn="1"/>
          </p:nvSpPr>
          <p:spPr bwMode="auto">
            <a:xfrm>
              <a:off x="2839"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Rectangle 87"/>
            <p:cNvSpPr>
              <a:spLocks noChangeArrowheads="1"/>
            </p:cNvSpPr>
            <p:nvPr userDrawn="1"/>
          </p:nvSpPr>
          <p:spPr bwMode="auto">
            <a:xfrm>
              <a:off x="3148"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Rectangle 88"/>
            <p:cNvSpPr>
              <a:spLocks noChangeArrowheads="1"/>
            </p:cNvSpPr>
            <p:nvPr userDrawn="1"/>
          </p:nvSpPr>
          <p:spPr bwMode="auto">
            <a:xfrm>
              <a:off x="3254"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userDrawn="1">
            <p:ph type="ctrTitle"/>
          </p:nvPr>
        </p:nvSpPr>
        <p:spPr>
          <a:xfrm>
            <a:off x="776576" y="2659489"/>
            <a:ext cx="7772400" cy="646331"/>
          </a:xfrm>
        </p:spPr>
        <p:txBody>
          <a:bodyPr>
            <a:normAutofit/>
          </a:bodyPr>
          <a:lstStyle>
            <a:lvl1pPr algn="ctr">
              <a:defRPr sz="3600">
                <a:solidFill>
                  <a:srgbClr val="07655E"/>
                </a:solidFill>
              </a:defRPr>
            </a:lvl1pPr>
          </a:lstStyle>
          <a:p>
            <a:r>
              <a:rPr lang="es-ES" noProof="0" dirty="0" err="1"/>
              <a:t>Click</a:t>
            </a:r>
            <a:r>
              <a:rPr lang="en-US" dirty="0"/>
              <a:t> to edit Master title style</a:t>
            </a:r>
          </a:p>
        </p:txBody>
      </p:sp>
      <p:sp>
        <p:nvSpPr>
          <p:cNvPr id="3" name="Subtitle 2"/>
          <p:cNvSpPr>
            <a:spLocks noGrp="1"/>
          </p:cNvSpPr>
          <p:nvPr userDrawn="1">
            <p:ph type="subTitle" idx="1"/>
          </p:nvPr>
        </p:nvSpPr>
        <p:spPr>
          <a:xfrm>
            <a:off x="776576" y="3345289"/>
            <a:ext cx="7772400" cy="461665"/>
          </a:xfrm>
        </p:spPr>
        <p:txBody>
          <a:bodyPr>
            <a:normAutofit/>
          </a:bodyPr>
          <a:lstStyle>
            <a:lvl1pPr marL="0" indent="0" algn="ctr">
              <a:buNone/>
              <a:defRPr sz="2400">
                <a:solidFill>
                  <a:srgbClr val="0B9B9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userDrawn="1">
            <p:ph type="dt" sz="half" idx="10"/>
          </p:nvPr>
        </p:nvSpPr>
        <p:spPr/>
        <p:txBody>
          <a:bodyPr/>
          <a:lstStyle/>
          <a:p>
            <a:fld id="{49DE4C26-A510-444D-A785-FA79F4475384}" type="datetime1">
              <a:rPr lang="en-US" smtClean="0"/>
              <a:t>24-Jun-17</a:t>
            </a:fld>
            <a:endParaRPr lang="en-US" dirty="0"/>
          </a:p>
        </p:txBody>
      </p:sp>
      <p:sp>
        <p:nvSpPr>
          <p:cNvPr id="5" name="Footer Placeholder 4"/>
          <p:cNvSpPr>
            <a:spLocks noGrp="1"/>
          </p:cNvSpPr>
          <p:nvPr userDrawn="1">
            <p:ph type="ftr" sz="quarter" idx="11"/>
          </p:nvPr>
        </p:nvSpPr>
        <p:spPr>
          <a:xfrm>
            <a:off x="3124200" y="6356350"/>
            <a:ext cx="2895600" cy="365125"/>
          </a:xfrm>
        </p:spPr>
        <p:txBody>
          <a:bodyPr/>
          <a:lstStyle/>
          <a:p>
            <a:endParaRPr lang="en-US" dirty="0"/>
          </a:p>
        </p:txBody>
      </p:sp>
      <p:sp>
        <p:nvSpPr>
          <p:cNvPr id="6" name="Slide Number Placeholder 5"/>
          <p:cNvSpPr>
            <a:spLocks noGrp="1"/>
          </p:cNvSpPr>
          <p:nvPr userDrawn="1">
            <p:ph type="sldNum" sz="quarter" idx="12"/>
          </p:nvPr>
        </p:nvSpPr>
        <p:spPr>
          <a:xfrm>
            <a:off x="6553200" y="6356350"/>
            <a:ext cx="2133600" cy="365125"/>
          </a:xfrm>
        </p:spPr>
        <p:txBody>
          <a:bodyPr/>
          <a:lstStyle/>
          <a:p>
            <a:fld id="{6ECF81E8-6DE5-4C92-89BE-5D6CD56A8BF1}"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2200" y="3829050"/>
            <a:ext cx="3200401" cy="32004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053D26-1F2C-4C0B-A7A4-6E6394773D42}" type="datetime1">
              <a:rPr lang="en-US" smtClean="0"/>
              <a:t>24-Jun-17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50EC22-8E80-4102-9963-3A264104D018}" type="datetime1">
              <a:rPr lang="en-US" smtClean="0"/>
              <a:t>24-Jun-17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5084" y="533400"/>
            <a:ext cx="7949316" cy="1153947"/>
          </a:xfrm>
        </p:spPr>
        <p:txBody>
          <a:bodyPr/>
          <a:lstStyle/>
          <a:p>
            <a:r>
              <a:rPr lang="en-US" dirty="0"/>
              <a:t>Click to edit Master title style</a:t>
            </a:r>
          </a:p>
        </p:txBody>
      </p:sp>
      <p:sp>
        <p:nvSpPr>
          <p:cNvPr id="3" name="Content Placeholder 2"/>
          <p:cNvSpPr>
            <a:spLocks noGrp="1"/>
          </p:cNvSpPr>
          <p:nvPr>
            <p:ph idx="1"/>
          </p:nvPr>
        </p:nvSpPr>
        <p:spPr>
          <a:xfrm>
            <a:off x="585084" y="1739666"/>
            <a:ext cx="7949316" cy="438649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17E8EBB-FCC6-43C0-9B89-0CA428290C44}" type="datetime1">
              <a:rPr lang="en-US" smtClean="0"/>
              <a:t>24-Jun-17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rgbClr val="07655E"/>
                </a:solidFill>
              </a:defRPr>
            </a:lvl1pPr>
          </a:lstStyle>
          <a:p>
            <a:fld id="{6ECF81E8-6DE5-4C92-89BE-5D6CD56A8BF1}" type="slidenum">
              <a:rPr lang="en-US" smtClean="0"/>
              <a:pPr/>
              <a:t>‹#›</a:t>
            </a:fld>
            <a:endParaRPr lang="en-US" dirty="0"/>
          </a:p>
        </p:txBody>
      </p:sp>
      <p:sp>
        <p:nvSpPr>
          <p:cNvPr id="28" name="Freeform 7"/>
          <p:cNvSpPr>
            <a:spLocks/>
          </p:cNvSpPr>
          <p:nvPr userDrawn="1"/>
        </p:nvSpPr>
        <p:spPr bwMode="auto">
          <a:xfrm>
            <a:off x="8054975" y="0"/>
            <a:ext cx="1089025" cy="2663164"/>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rgbClr val="6BC7C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B3AF01-D86C-4BBC-9F31-A8BC785F42C2}" type="datetime1">
              <a:rPr lang="en-US" smtClean="0"/>
              <a:t>24-Jun-17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dirty="0"/>
          </a:p>
        </p:txBody>
      </p:sp>
      <p:grpSp>
        <p:nvGrpSpPr>
          <p:cNvPr id="7" name="Group 6"/>
          <p:cNvGrpSpPr/>
          <p:nvPr userDrawn="1"/>
        </p:nvGrpSpPr>
        <p:grpSpPr>
          <a:xfrm rot="10800000">
            <a:off x="0" y="4520045"/>
            <a:ext cx="2057400" cy="2337955"/>
            <a:chOff x="7467600" y="0"/>
            <a:chExt cx="1676400" cy="1905000"/>
          </a:xfrm>
        </p:grpSpPr>
        <p:sp>
          <p:nvSpPr>
            <p:cNvPr id="8" name="Teardrop 7"/>
            <p:cNvSpPr/>
            <p:nvPr userDrawn="1"/>
          </p:nvSpPr>
          <p:spPr>
            <a:xfrm>
              <a:off x="7620000" y="381000"/>
              <a:ext cx="1524000" cy="1524000"/>
            </a:xfrm>
            <a:prstGeom prst="teardrop">
              <a:avLst/>
            </a:prstGeom>
            <a:solidFill>
              <a:srgbClr val="B7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ardrop 8"/>
            <p:cNvSpPr/>
            <p:nvPr userDrawn="1"/>
          </p:nvSpPr>
          <p:spPr>
            <a:xfrm>
              <a:off x="7467600" y="0"/>
              <a:ext cx="1143000" cy="1143000"/>
            </a:xfrm>
            <a:prstGeom prst="teardrop">
              <a:avLst/>
            </a:prstGeom>
            <a:solidFill>
              <a:srgbClr val="6BC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ardrop 9"/>
            <p:cNvSpPr/>
            <p:nvPr userDrawn="1"/>
          </p:nvSpPr>
          <p:spPr>
            <a:xfrm>
              <a:off x="7772400" y="0"/>
              <a:ext cx="1371600" cy="1371600"/>
            </a:xfrm>
            <a:prstGeom prst="teardrop">
              <a:avLst/>
            </a:prstGeom>
            <a:solidFill>
              <a:srgbClr val="0B9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2200" y="3829050"/>
            <a:ext cx="3200401" cy="3200401"/>
          </a:xfrm>
          <a:prstGeom prst="rect">
            <a:avLst/>
          </a:prstGeom>
          <a:noFill/>
          <a:ln>
            <a:noFill/>
          </a:ln>
        </p:spPr>
      </p:pic>
      <p:sp>
        <p:nvSpPr>
          <p:cNvPr id="12" name="Title 1"/>
          <p:cNvSpPr>
            <a:spLocks noGrp="1"/>
          </p:cNvSpPr>
          <p:nvPr>
            <p:ph type="ctrTitle"/>
          </p:nvPr>
        </p:nvSpPr>
        <p:spPr>
          <a:xfrm>
            <a:off x="776576" y="2514600"/>
            <a:ext cx="7772400" cy="646331"/>
          </a:xfrm>
        </p:spPr>
        <p:txBody>
          <a:bodyPr>
            <a:normAutofit/>
          </a:bodyPr>
          <a:lstStyle>
            <a:lvl1pPr algn="ctr">
              <a:defRPr sz="3600">
                <a:solidFill>
                  <a:srgbClr val="07655E"/>
                </a:solidFill>
              </a:defRPr>
            </a:lvl1pPr>
          </a:lstStyle>
          <a:p>
            <a:r>
              <a:rPr lang="es-ES" noProof="0" dirty="0" err="1"/>
              <a:t>Click</a:t>
            </a:r>
            <a:r>
              <a:rPr lang="en-US" dirty="0"/>
              <a:t> to edit Master title style</a:t>
            </a:r>
          </a:p>
        </p:txBody>
      </p:sp>
      <p:sp>
        <p:nvSpPr>
          <p:cNvPr id="13" name="Subtitle 2"/>
          <p:cNvSpPr>
            <a:spLocks noGrp="1"/>
          </p:cNvSpPr>
          <p:nvPr>
            <p:ph type="subTitle" idx="1"/>
          </p:nvPr>
        </p:nvSpPr>
        <p:spPr>
          <a:xfrm>
            <a:off x="776576" y="3200400"/>
            <a:ext cx="7772400" cy="461665"/>
          </a:xfrm>
        </p:spPr>
        <p:txBody>
          <a:bodyPr>
            <a:normAutofit/>
          </a:bodyPr>
          <a:lstStyle>
            <a:lvl1pPr marL="0" indent="0" algn="ctr">
              <a:buNone/>
              <a:defRPr sz="2400">
                <a:solidFill>
                  <a:srgbClr val="0B9B9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8785D4-2C84-44DD-A262-990138435788}" type="datetime1">
              <a:rPr lang="en-US" smtClean="0"/>
              <a:t>24-Jun-17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A44C62-3954-4FC2-BDCB-0425FCA43571}" type="datetime1">
              <a:rPr lang="en-US" smtClean="0"/>
              <a:t>24-Jun-17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9165FA-334D-42BC-913A-3073EBBA4848}" type="datetime1">
              <a:rPr lang="en-US" smtClean="0"/>
              <a:t>24-Jun-17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E9DD7F-E0A7-45A9-A139-E9DFEA6859B9}" type="datetime1">
              <a:rPr lang="en-US" smtClean="0"/>
              <a:t>24-Jun-17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62663E-2297-4757-A585-DC1457CD7382}" type="datetime1">
              <a:rPr lang="en-US" smtClean="0"/>
              <a:t>24-Jun-17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E50C60-B892-4D82-ACE6-BED74E257E8F}" type="datetime1">
              <a:rPr lang="en-US" smtClean="0"/>
              <a:t>24-Jun-17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805" y="889462"/>
            <a:ext cx="7958596" cy="103319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5805" y="2045477"/>
            <a:ext cx="7958596" cy="408068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22A69-7019-4730-80B8-D1C6AADE3AD7}" type="datetime1">
              <a:rPr lang="en-US" smtClean="0"/>
              <a:t>24-Jun-17</a:t>
            </a:fld>
            <a:endParaRPr lang="en-US" dirty="0"/>
          </a:p>
        </p:txBody>
      </p:sp>
      <p:sp>
        <p:nvSpPr>
          <p:cNvPr id="5" name="Footer Placeholder 4"/>
          <p:cNvSpPr>
            <a:spLocks noGrp="1"/>
          </p:cNvSpPr>
          <p:nvPr>
            <p:ph type="ftr" sz="quarter" idx="3"/>
          </p:nvPr>
        </p:nvSpPr>
        <p:spPr>
          <a:xfrm>
            <a:off x="3124200" y="6629400"/>
            <a:ext cx="2895600" cy="920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696200" y="6156911"/>
            <a:ext cx="2133600" cy="472489"/>
          </a:xfrm>
          <a:prstGeom prst="rect">
            <a:avLst/>
          </a:prstGeom>
        </p:spPr>
        <p:txBody>
          <a:bodyPr vert="horz" lIns="91440" tIns="45720" rIns="91440" bIns="45720" rtlCol="0" anchor="ctr"/>
          <a:lstStyle>
            <a:lvl1pPr algn="ctr">
              <a:defRPr sz="1200">
                <a:solidFill>
                  <a:schemeClr val="tx1">
                    <a:tint val="75000"/>
                  </a:schemeClr>
                </a:solidFill>
              </a:defRPr>
            </a:lvl1pPr>
          </a:lstStyle>
          <a:p>
            <a:fld id="{6ECF81E8-6DE5-4C92-89BE-5D6CD56A8BF1}" type="slidenum">
              <a:rPr lang="en-US" smtClean="0"/>
              <a:pPr/>
              <a:t>‹#›</a:t>
            </a:fld>
            <a:endParaRPr lang="en-US" dirty="0"/>
          </a:p>
        </p:txBody>
      </p:sp>
      <p:grpSp>
        <p:nvGrpSpPr>
          <p:cNvPr id="58" name="Group 67"/>
          <p:cNvGrpSpPr>
            <a:grpSpLocks noChangeAspect="1"/>
          </p:cNvGrpSpPr>
          <p:nvPr userDrawn="1"/>
        </p:nvGrpSpPr>
        <p:grpSpPr bwMode="auto">
          <a:xfrm flipH="1" flipV="1">
            <a:off x="152398" y="152400"/>
            <a:ext cx="1600202" cy="1033671"/>
            <a:chOff x="2497" y="1995"/>
            <a:chExt cx="805" cy="520"/>
          </a:xfrm>
          <a:solidFill>
            <a:srgbClr val="B7E3E1"/>
          </a:solidFill>
        </p:grpSpPr>
        <p:sp>
          <p:nvSpPr>
            <p:cNvPr id="59" name="Rectangle 69"/>
            <p:cNvSpPr>
              <a:spLocks noChangeArrowheads="1"/>
            </p:cNvSpPr>
            <p:nvPr userDrawn="1"/>
          </p:nvSpPr>
          <p:spPr bwMode="auto">
            <a:xfrm>
              <a:off x="3043" y="2467"/>
              <a:ext cx="46"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Rectangle 70"/>
            <p:cNvSpPr>
              <a:spLocks noChangeArrowheads="1"/>
            </p:cNvSpPr>
            <p:nvPr userDrawn="1"/>
          </p:nvSpPr>
          <p:spPr bwMode="auto">
            <a:xfrm>
              <a:off x="2699"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Rectangle 71"/>
            <p:cNvSpPr>
              <a:spLocks noChangeArrowheads="1"/>
            </p:cNvSpPr>
            <p:nvPr userDrawn="1"/>
          </p:nvSpPr>
          <p:spPr bwMode="auto">
            <a:xfrm>
              <a:off x="2598" y="2467"/>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Rectangle 72"/>
            <p:cNvSpPr>
              <a:spLocks noChangeArrowheads="1"/>
            </p:cNvSpPr>
            <p:nvPr userDrawn="1"/>
          </p:nvSpPr>
          <p:spPr bwMode="auto">
            <a:xfrm>
              <a:off x="2497"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Rectangle 73"/>
            <p:cNvSpPr>
              <a:spLocks noChangeArrowheads="1"/>
            </p:cNvSpPr>
            <p:nvPr userDrawn="1"/>
          </p:nvSpPr>
          <p:spPr bwMode="auto">
            <a:xfrm>
              <a:off x="3148"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Rectangle 74"/>
            <p:cNvSpPr>
              <a:spLocks noChangeArrowheads="1"/>
            </p:cNvSpPr>
            <p:nvPr userDrawn="1"/>
          </p:nvSpPr>
          <p:spPr bwMode="auto">
            <a:xfrm>
              <a:off x="3254"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Rectangle 75"/>
            <p:cNvSpPr>
              <a:spLocks noChangeArrowheads="1"/>
            </p:cNvSpPr>
            <p:nvPr userDrawn="1"/>
          </p:nvSpPr>
          <p:spPr bwMode="auto">
            <a:xfrm>
              <a:off x="3148"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Rectangle 76"/>
            <p:cNvSpPr>
              <a:spLocks noChangeArrowheads="1"/>
            </p:cNvSpPr>
            <p:nvPr userDrawn="1"/>
          </p:nvSpPr>
          <p:spPr bwMode="auto">
            <a:xfrm>
              <a:off x="3254"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Rectangle 77"/>
            <p:cNvSpPr>
              <a:spLocks noChangeArrowheads="1"/>
            </p:cNvSpPr>
            <p:nvPr userDrawn="1"/>
          </p:nvSpPr>
          <p:spPr bwMode="auto">
            <a:xfrm>
              <a:off x="3148"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Rectangle 78"/>
            <p:cNvSpPr>
              <a:spLocks noChangeArrowheads="1"/>
            </p:cNvSpPr>
            <p:nvPr userDrawn="1"/>
          </p:nvSpPr>
          <p:spPr bwMode="auto">
            <a:xfrm>
              <a:off x="3254"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Rectangle 79"/>
            <p:cNvSpPr>
              <a:spLocks noChangeArrowheads="1"/>
            </p:cNvSpPr>
            <p:nvPr userDrawn="1"/>
          </p:nvSpPr>
          <p:spPr bwMode="auto">
            <a:xfrm>
              <a:off x="2940"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Rectangle 80"/>
            <p:cNvSpPr>
              <a:spLocks noChangeArrowheads="1"/>
            </p:cNvSpPr>
            <p:nvPr userDrawn="1"/>
          </p:nvSpPr>
          <p:spPr bwMode="auto">
            <a:xfrm>
              <a:off x="3046" y="2206"/>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Rectangle 81"/>
            <p:cNvSpPr>
              <a:spLocks noChangeArrowheads="1"/>
            </p:cNvSpPr>
            <p:nvPr userDrawn="1"/>
          </p:nvSpPr>
          <p:spPr bwMode="auto">
            <a:xfrm>
              <a:off x="2839"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Rectangle 82"/>
            <p:cNvSpPr>
              <a:spLocks noChangeArrowheads="1"/>
            </p:cNvSpPr>
            <p:nvPr userDrawn="1"/>
          </p:nvSpPr>
          <p:spPr bwMode="auto">
            <a:xfrm>
              <a:off x="3148"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Rectangle 83"/>
            <p:cNvSpPr>
              <a:spLocks noChangeArrowheads="1"/>
            </p:cNvSpPr>
            <p:nvPr userDrawn="1"/>
          </p:nvSpPr>
          <p:spPr bwMode="auto">
            <a:xfrm>
              <a:off x="3254"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Rectangle 84"/>
            <p:cNvSpPr>
              <a:spLocks noChangeArrowheads="1"/>
            </p:cNvSpPr>
            <p:nvPr userDrawn="1"/>
          </p:nvSpPr>
          <p:spPr bwMode="auto">
            <a:xfrm>
              <a:off x="2940"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Rectangle 85"/>
            <p:cNvSpPr>
              <a:spLocks noChangeArrowheads="1"/>
            </p:cNvSpPr>
            <p:nvPr userDrawn="1"/>
          </p:nvSpPr>
          <p:spPr bwMode="auto">
            <a:xfrm>
              <a:off x="3046" y="2305"/>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Rectangle 86"/>
            <p:cNvSpPr>
              <a:spLocks noChangeArrowheads="1"/>
            </p:cNvSpPr>
            <p:nvPr userDrawn="1"/>
          </p:nvSpPr>
          <p:spPr bwMode="auto">
            <a:xfrm>
              <a:off x="2839"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Rectangle 87"/>
            <p:cNvSpPr>
              <a:spLocks noChangeArrowheads="1"/>
            </p:cNvSpPr>
            <p:nvPr userDrawn="1"/>
          </p:nvSpPr>
          <p:spPr bwMode="auto">
            <a:xfrm>
              <a:off x="3148"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Rectangle 88"/>
            <p:cNvSpPr>
              <a:spLocks noChangeArrowheads="1"/>
            </p:cNvSpPr>
            <p:nvPr userDrawn="1"/>
          </p:nvSpPr>
          <p:spPr bwMode="auto">
            <a:xfrm>
              <a:off x="3254"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9" name="Freeform 7"/>
          <p:cNvSpPr>
            <a:spLocks/>
          </p:cNvSpPr>
          <p:nvPr userDrawn="1"/>
        </p:nvSpPr>
        <p:spPr bwMode="auto">
          <a:xfrm>
            <a:off x="8054975" y="0"/>
            <a:ext cx="1089025" cy="2663164"/>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rgbClr val="6BC7C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105"/>
          <p:cNvSpPr>
            <a:spLocks/>
          </p:cNvSpPr>
          <p:nvPr userDrawn="1"/>
        </p:nvSpPr>
        <p:spPr bwMode="auto">
          <a:xfrm>
            <a:off x="1295400" y="5715000"/>
            <a:ext cx="6858000" cy="914400"/>
          </a:xfrm>
          <a:custGeom>
            <a:avLst/>
            <a:gdLst/>
            <a:ahLst/>
            <a:cxnLst>
              <a:cxn ang="0">
                <a:pos x="17264" y="180"/>
              </a:cxn>
              <a:cxn ang="0">
                <a:pos x="16706" y="689"/>
              </a:cxn>
              <a:cxn ang="0">
                <a:pos x="15959" y="1141"/>
              </a:cxn>
              <a:cxn ang="0">
                <a:pos x="15050" y="1535"/>
              </a:cxn>
              <a:cxn ang="0">
                <a:pos x="14003" y="1871"/>
              </a:cxn>
              <a:cxn ang="0">
                <a:pos x="12844" y="2151"/>
              </a:cxn>
              <a:cxn ang="0">
                <a:pos x="11599" y="2374"/>
              </a:cxn>
              <a:cxn ang="0">
                <a:pos x="10294" y="2540"/>
              </a:cxn>
              <a:cxn ang="0">
                <a:pos x="8951" y="2649"/>
              </a:cxn>
              <a:cxn ang="0">
                <a:pos x="7599" y="2704"/>
              </a:cxn>
              <a:cxn ang="0">
                <a:pos x="6264" y="2702"/>
              </a:cxn>
              <a:cxn ang="0">
                <a:pos x="4968" y="2645"/>
              </a:cxn>
              <a:cxn ang="0">
                <a:pos x="3740" y="2534"/>
              </a:cxn>
              <a:cxn ang="0">
                <a:pos x="2603" y="2367"/>
              </a:cxn>
              <a:cxn ang="0">
                <a:pos x="1584" y="2147"/>
              </a:cxn>
              <a:cxn ang="0">
                <a:pos x="708" y="1871"/>
              </a:cxn>
              <a:cxn ang="0">
                <a:pos x="0" y="1543"/>
              </a:cxn>
              <a:cxn ang="0">
                <a:pos x="341" y="1635"/>
              </a:cxn>
              <a:cxn ang="0">
                <a:pos x="1155" y="1920"/>
              </a:cxn>
              <a:cxn ang="0">
                <a:pos x="2121" y="2151"/>
              </a:cxn>
              <a:cxn ang="0">
                <a:pos x="3215" y="2331"/>
              </a:cxn>
              <a:cxn ang="0">
                <a:pos x="4413" y="2457"/>
              </a:cxn>
              <a:cxn ang="0">
                <a:pos x="5686" y="2531"/>
              </a:cxn>
              <a:cxn ang="0">
                <a:pos x="7011" y="2550"/>
              </a:cxn>
              <a:cxn ang="0">
                <a:pos x="8361" y="2515"/>
              </a:cxn>
              <a:cxn ang="0">
                <a:pos x="9712" y="2426"/>
              </a:cxn>
              <a:cxn ang="0">
                <a:pos x="11037" y="2283"/>
              </a:cxn>
              <a:cxn ang="0">
                <a:pos x="12311" y="2084"/>
              </a:cxn>
              <a:cxn ang="0">
                <a:pos x="13509" y="1831"/>
              </a:cxn>
              <a:cxn ang="0">
                <a:pos x="14604" y="1522"/>
              </a:cxn>
              <a:cxn ang="0">
                <a:pos x="15571" y="1158"/>
              </a:cxn>
              <a:cxn ang="0">
                <a:pos x="16386" y="737"/>
              </a:cxn>
              <a:cxn ang="0">
                <a:pos x="17021" y="260"/>
              </a:cxn>
            </a:cxnLst>
            <a:rect l="0" t="0" r="r" b="b"/>
            <a:pathLst>
              <a:path w="17264" h="2710">
                <a:moveTo>
                  <a:pt x="17264" y="0"/>
                </a:moveTo>
                <a:lnTo>
                  <a:pt x="17264" y="180"/>
                </a:lnTo>
                <a:lnTo>
                  <a:pt x="17010" y="442"/>
                </a:lnTo>
                <a:lnTo>
                  <a:pt x="16706" y="689"/>
                </a:lnTo>
                <a:lnTo>
                  <a:pt x="16354" y="923"/>
                </a:lnTo>
                <a:lnTo>
                  <a:pt x="15959" y="1141"/>
                </a:lnTo>
                <a:lnTo>
                  <a:pt x="15524" y="1345"/>
                </a:lnTo>
                <a:lnTo>
                  <a:pt x="15050" y="1535"/>
                </a:lnTo>
                <a:lnTo>
                  <a:pt x="14543" y="1710"/>
                </a:lnTo>
                <a:lnTo>
                  <a:pt x="14003" y="1871"/>
                </a:lnTo>
                <a:lnTo>
                  <a:pt x="13437" y="2018"/>
                </a:lnTo>
                <a:lnTo>
                  <a:pt x="12844" y="2151"/>
                </a:lnTo>
                <a:lnTo>
                  <a:pt x="12232" y="2269"/>
                </a:lnTo>
                <a:lnTo>
                  <a:pt x="11599" y="2374"/>
                </a:lnTo>
                <a:lnTo>
                  <a:pt x="10952" y="2464"/>
                </a:lnTo>
                <a:lnTo>
                  <a:pt x="10294" y="2540"/>
                </a:lnTo>
                <a:lnTo>
                  <a:pt x="9625" y="2602"/>
                </a:lnTo>
                <a:lnTo>
                  <a:pt x="8951" y="2649"/>
                </a:lnTo>
                <a:lnTo>
                  <a:pt x="8275" y="2684"/>
                </a:lnTo>
                <a:lnTo>
                  <a:pt x="7599" y="2704"/>
                </a:lnTo>
                <a:lnTo>
                  <a:pt x="6928" y="2710"/>
                </a:lnTo>
                <a:lnTo>
                  <a:pt x="6264" y="2702"/>
                </a:lnTo>
                <a:lnTo>
                  <a:pt x="5609" y="2681"/>
                </a:lnTo>
                <a:lnTo>
                  <a:pt x="4968" y="2645"/>
                </a:lnTo>
                <a:lnTo>
                  <a:pt x="4344" y="2597"/>
                </a:lnTo>
                <a:lnTo>
                  <a:pt x="3740" y="2534"/>
                </a:lnTo>
                <a:lnTo>
                  <a:pt x="3158" y="2457"/>
                </a:lnTo>
                <a:lnTo>
                  <a:pt x="2603" y="2367"/>
                </a:lnTo>
                <a:lnTo>
                  <a:pt x="2077" y="2264"/>
                </a:lnTo>
                <a:lnTo>
                  <a:pt x="1584" y="2147"/>
                </a:lnTo>
                <a:lnTo>
                  <a:pt x="1126" y="2016"/>
                </a:lnTo>
                <a:lnTo>
                  <a:pt x="708" y="1871"/>
                </a:lnTo>
                <a:lnTo>
                  <a:pt x="331" y="1714"/>
                </a:lnTo>
                <a:lnTo>
                  <a:pt x="0" y="1543"/>
                </a:lnTo>
                <a:lnTo>
                  <a:pt x="0" y="1474"/>
                </a:lnTo>
                <a:lnTo>
                  <a:pt x="341" y="1635"/>
                </a:lnTo>
                <a:lnTo>
                  <a:pt x="727" y="1784"/>
                </a:lnTo>
                <a:lnTo>
                  <a:pt x="1155" y="1920"/>
                </a:lnTo>
                <a:lnTo>
                  <a:pt x="1621" y="2042"/>
                </a:lnTo>
                <a:lnTo>
                  <a:pt x="2121" y="2151"/>
                </a:lnTo>
                <a:lnTo>
                  <a:pt x="2654" y="2249"/>
                </a:lnTo>
                <a:lnTo>
                  <a:pt x="3215" y="2331"/>
                </a:lnTo>
                <a:lnTo>
                  <a:pt x="3803" y="2401"/>
                </a:lnTo>
                <a:lnTo>
                  <a:pt x="4413" y="2457"/>
                </a:lnTo>
                <a:lnTo>
                  <a:pt x="5041" y="2500"/>
                </a:lnTo>
                <a:lnTo>
                  <a:pt x="5686" y="2531"/>
                </a:lnTo>
                <a:lnTo>
                  <a:pt x="6343" y="2547"/>
                </a:lnTo>
                <a:lnTo>
                  <a:pt x="7011" y="2550"/>
                </a:lnTo>
                <a:lnTo>
                  <a:pt x="7685" y="2539"/>
                </a:lnTo>
                <a:lnTo>
                  <a:pt x="8361" y="2515"/>
                </a:lnTo>
                <a:lnTo>
                  <a:pt x="9039" y="2478"/>
                </a:lnTo>
                <a:lnTo>
                  <a:pt x="9712" y="2426"/>
                </a:lnTo>
                <a:lnTo>
                  <a:pt x="10379" y="2361"/>
                </a:lnTo>
                <a:lnTo>
                  <a:pt x="11037" y="2283"/>
                </a:lnTo>
                <a:lnTo>
                  <a:pt x="11682" y="2190"/>
                </a:lnTo>
                <a:lnTo>
                  <a:pt x="12311" y="2084"/>
                </a:lnTo>
                <a:lnTo>
                  <a:pt x="12921" y="1964"/>
                </a:lnTo>
                <a:lnTo>
                  <a:pt x="13509" y="1831"/>
                </a:lnTo>
                <a:lnTo>
                  <a:pt x="14070" y="1683"/>
                </a:lnTo>
                <a:lnTo>
                  <a:pt x="14604" y="1522"/>
                </a:lnTo>
                <a:lnTo>
                  <a:pt x="15105" y="1347"/>
                </a:lnTo>
                <a:lnTo>
                  <a:pt x="15571" y="1158"/>
                </a:lnTo>
                <a:lnTo>
                  <a:pt x="15999" y="954"/>
                </a:lnTo>
                <a:lnTo>
                  <a:pt x="16386" y="737"/>
                </a:lnTo>
                <a:lnTo>
                  <a:pt x="16728" y="506"/>
                </a:lnTo>
                <a:lnTo>
                  <a:pt x="17021" y="260"/>
                </a:lnTo>
                <a:lnTo>
                  <a:pt x="17264" y="0"/>
                </a:lnTo>
                <a:close/>
              </a:path>
            </a:pathLst>
          </a:custGeom>
          <a:gradFill>
            <a:gsLst>
              <a:gs pos="8000">
                <a:schemeClr val="bg1">
                  <a:alpha val="49000"/>
                  <a:lumMod val="100000"/>
                </a:schemeClr>
              </a:gs>
              <a:gs pos="44000">
                <a:srgbClr val="0B9B92"/>
              </a:gs>
              <a:gs pos="82000">
                <a:schemeClr val="bg1">
                  <a:alpha val="30000"/>
                </a:schemeClr>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3600" kern="1200">
          <a:solidFill>
            <a:srgbClr val="07655E"/>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87269"/>
            <a:ext cx="7772400" cy="646331"/>
          </a:xfrm>
        </p:spPr>
        <p:txBody>
          <a:bodyPr>
            <a:normAutofit/>
          </a:bodyPr>
          <a:lstStyle/>
          <a:p>
            <a:r>
              <a:rPr lang="en-US" dirty="0"/>
              <a:t>Banco de </a:t>
            </a:r>
            <a:r>
              <a:rPr lang="es-ES" dirty="0"/>
              <a:t>Calibración</a:t>
            </a:r>
            <a:r>
              <a:rPr lang="en-US" dirty="0"/>
              <a:t> de </a:t>
            </a:r>
            <a:r>
              <a:rPr lang="es-ES" dirty="0" err="1"/>
              <a:t>Zowi</a:t>
            </a:r>
            <a:endParaRPr lang="es-ES" dirty="0"/>
          </a:p>
        </p:txBody>
      </p:sp>
      <p:sp>
        <p:nvSpPr>
          <p:cNvPr id="3" name="Subtitle 2"/>
          <p:cNvSpPr>
            <a:spLocks noGrp="1"/>
          </p:cNvSpPr>
          <p:nvPr>
            <p:ph type="subTitle" idx="1"/>
          </p:nvPr>
        </p:nvSpPr>
        <p:spPr>
          <a:xfrm>
            <a:off x="1946945" y="4114800"/>
            <a:ext cx="3505200" cy="461665"/>
          </a:xfrm>
        </p:spPr>
        <p:txBody>
          <a:bodyPr>
            <a:noAutofit/>
          </a:bodyPr>
          <a:lstStyle/>
          <a:p>
            <a:r>
              <a:rPr lang="en-US" dirty="0"/>
              <a:t>Autor: </a:t>
            </a:r>
            <a:r>
              <a:rPr lang="es-ES" dirty="0"/>
              <a:t>Marcial</a:t>
            </a:r>
            <a:r>
              <a:rPr lang="en-US" dirty="0"/>
              <a:t> Rodríguez</a:t>
            </a:r>
          </a:p>
        </p:txBody>
      </p:sp>
      <p:sp>
        <p:nvSpPr>
          <p:cNvPr id="4" name="Subtitle 2"/>
          <p:cNvSpPr txBox="1">
            <a:spLocks/>
          </p:cNvSpPr>
          <p:nvPr/>
        </p:nvSpPr>
        <p:spPr>
          <a:xfrm>
            <a:off x="1905000" y="4495800"/>
            <a:ext cx="4800600" cy="46166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rgbClr val="0B9B92"/>
                </a:solidFill>
                <a:latin typeface="+mn-lt"/>
                <a:ea typeface="+mn-ea"/>
                <a:cs typeface="+mn-cs"/>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s-ES" dirty="0"/>
              <a:t>Coordinador</a:t>
            </a:r>
            <a:r>
              <a:rPr lang="en-US" dirty="0"/>
              <a:t>: Juan Manuel Enrique</a:t>
            </a:r>
          </a:p>
        </p:txBody>
      </p:sp>
      <p:sp>
        <p:nvSpPr>
          <p:cNvPr id="8" name="Slide Number Placeholder 7"/>
          <p:cNvSpPr>
            <a:spLocks noGrp="1"/>
          </p:cNvSpPr>
          <p:nvPr>
            <p:ph type="sldNum" sz="quarter" idx="12"/>
          </p:nvPr>
        </p:nvSpPr>
        <p:spPr/>
        <p:txBody>
          <a:bodyPr/>
          <a:lstStyle/>
          <a:p>
            <a:fld id="{6ECF81E8-6DE5-4C92-89BE-5D6CD56A8BF1}"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Calibración de los servos</a:t>
            </a:r>
          </a:p>
        </p:txBody>
      </p:sp>
      <p:sp>
        <p:nvSpPr>
          <p:cNvPr id="5" name="Content Placeholder 2"/>
          <p:cNvSpPr txBox="1">
            <a:spLocks/>
          </p:cNvSpPr>
          <p:nvPr/>
        </p:nvSpPr>
        <p:spPr>
          <a:xfrm>
            <a:off x="586668" y="4112813"/>
            <a:ext cx="7949316" cy="10687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dirty="0"/>
          </a:p>
        </p:txBody>
      </p:sp>
      <p:sp>
        <p:nvSpPr>
          <p:cNvPr id="6" name="Content Placeholder 2"/>
          <p:cNvSpPr txBox="1">
            <a:spLocks/>
          </p:cNvSpPr>
          <p:nvPr/>
        </p:nvSpPr>
        <p:spPr>
          <a:xfrm>
            <a:off x="585084" y="1739666"/>
            <a:ext cx="7949316" cy="42801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200" dirty="0">
                <a:solidFill>
                  <a:srgbClr val="07655E"/>
                </a:solidFill>
              </a:rPr>
              <a:t>¿Cómo se calibra un servo? </a:t>
            </a:r>
          </a:p>
          <a:p>
            <a:pPr marL="0" indent="0">
              <a:buNone/>
            </a:pPr>
            <a:br>
              <a:rPr lang="es-ES" dirty="0"/>
            </a:br>
            <a:r>
              <a:rPr lang="es-ES" dirty="0"/>
              <a:t>Tras la instalación del servo y la conexión al controlador </a:t>
            </a:r>
          </a:p>
          <a:p>
            <a:r>
              <a:rPr lang="es-ES" dirty="0"/>
              <a:t>Definir la posición de partida</a:t>
            </a:r>
          </a:p>
          <a:p>
            <a:r>
              <a:rPr lang="es-ES" dirty="0"/>
              <a:t>Por ejemplo, asignar un cero</a:t>
            </a:r>
          </a:p>
          <a:p>
            <a:r>
              <a:rPr lang="es-ES" dirty="0"/>
              <a:t>Ver el desfase frente al valor cero de la librería de Arduino</a:t>
            </a:r>
          </a:p>
          <a:p>
            <a:r>
              <a:rPr lang="es-ES" dirty="0"/>
              <a:t>Utilizar dicho desfase como “offset” o “</a:t>
            </a:r>
            <a:r>
              <a:rPr lang="es-ES" dirty="0" err="1"/>
              <a:t>trim</a:t>
            </a:r>
            <a:r>
              <a:rPr lang="es-ES" dirty="0"/>
              <a:t>”</a:t>
            </a:r>
          </a:p>
          <a:p>
            <a:endParaRPr lang="es-ES" dirty="0"/>
          </a:p>
          <a:p>
            <a:pPr marL="0" indent="0">
              <a:buNone/>
            </a:pPr>
            <a:r>
              <a:rPr lang="es-ES" dirty="0"/>
              <a:t>		</a:t>
            </a:r>
          </a:p>
          <a:p>
            <a:pPr marL="0" indent="0">
              <a:buFont typeface="Arial" pitchFamily="34" charset="0"/>
              <a:buNone/>
            </a:pPr>
            <a:endParaRPr lang="es-ES" dirty="0"/>
          </a:p>
          <a:p>
            <a:endParaRPr lang="es-ES" dirty="0"/>
          </a:p>
          <a:p>
            <a:endParaRPr lang="es-ES" dirty="0"/>
          </a:p>
          <a:p>
            <a:endParaRPr lang="es-ES" dirty="0"/>
          </a:p>
          <a:p>
            <a:endParaRPr lang="es-ES" dirty="0"/>
          </a:p>
        </p:txBody>
      </p:sp>
      <p:sp>
        <p:nvSpPr>
          <p:cNvPr id="4" name="Slide Number Placeholder 3"/>
          <p:cNvSpPr>
            <a:spLocks noGrp="1"/>
          </p:cNvSpPr>
          <p:nvPr>
            <p:ph type="sldNum" sz="quarter" idx="12"/>
          </p:nvPr>
        </p:nvSpPr>
        <p:spPr/>
        <p:txBody>
          <a:bodyPr/>
          <a:lstStyle/>
          <a:p>
            <a:fld id="{6ECF81E8-6DE5-4C92-89BE-5D6CD56A8BF1}" type="slidenum">
              <a:rPr lang="en-US" smtClean="0"/>
              <a:pPr/>
              <a:t>10</a:t>
            </a:fld>
            <a:endParaRPr lang="en-US"/>
          </a:p>
        </p:txBody>
      </p:sp>
    </p:spTree>
    <p:extLst>
      <p:ext uri="{BB962C8B-B14F-4D97-AF65-F5344CB8AC3E}">
        <p14:creationId xmlns:p14="http://schemas.microsoft.com/office/powerpoint/2010/main" val="2034608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Requisitos</a:t>
            </a:r>
          </a:p>
        </p:txBody>
      </p:sp>
      <p:sp>
        <p:nvSpPr>
          <p:cNvPr id="3" name="Content Placeholder 2"/>
          <p:cNvSpPr>
            <a:spLocks noGrp="1"/>
          </p:cNvSpPr>
          <p:nvPr>
            <p:ph idx="1"/>
          </p:nvPr>
        </p:nvSpPr>
        <p:spPr>
          <a:xfrm>
            <a:off x="585084" y="1739666"/>
            <a:ext cx="7949316" cy="4280134"/>
          </a:xfrm>
        </p:spPr>
        <p:txBody>
          <a:bodyPr>
            <a:normAutofit/>
          </a:bodyPr>
          <a:lstStyle/>
          <a:p>
            <a:r>
              <a:rPr lang="es-ES" dirty="0"/>
              <a:t>Plazo de finalización fijado en 2 meses</a:t>
            </a:r>
          </a:p>
          <a:p>
            <a:r>
              <a:rPr lang="en-US" dirty="0"/>
              <a:t>Replicable </a:t>
            </a:r>
            <a:r>
              <a:rPr lang="en-US" dirty="0" err="1"/>
              <a:t>fácilmente</a:t>
            </a:r>
            <a:r>
              <a:rPr lang="en-US" dirty="0"/>
              <a:t> </a:t>
            </a:r>
            <a:r>
              <a:rPr lang="en-US" dirty="0" err="1"/>
              <a:t>por</a:t>
            </a:r>
            <a:r>
              <a:rPr lang="en-US" dirty="0"/>
              <a:t> </a:t>
            </a:r>
            <a:r>
              <a:rPr lang="en-US" dirty="0" err="1"/>
              <a:t>terceros</a:t>
            </a:r>
            <a:endParaRPr lang="en-US" dirty="0"/>
          </a:p>
          <a:p>
            <a:r>
              <a:rPr lang="es-ES" dirty="0"/>
              <a:t>Utilizable por personal no-técnico</a:t>
            </a:r>
          </a:p>
          <a:p>
            <a:r>
              <a:rPr lang="en-US" dirty="0" err="1"/>
              <a:t>Cadencia</a:t>
            </a:r>
            <a:r>
              <a:rPr lang="en-US" dirty="0"/>
              <a:t> </a:t>
            </a:r>
            <a:r>
              <a:rPr lang="en-US" dirty="0" err="1"/>
              <a:t>aprox</a:t>
            </a:r>
            <a:r>
              <a:rPr lang="en-US" dirty="0"/>
              <a:t>: 30-60s</a:t>
            </a:r>
          </a:p>
          <a:p>
            <a:r>
              <a:rPr lang="en-US" dirty="0" err="1"/>
              <a:t>Fácil</a:t>
            </a:r>
            <a:r>
              <a:rPr lang="en-US" dirty="0"/>
              <a:t> </a:t>
            </a:r>
            <a:r>
              <a:rPr lang="en-US" dirty="0" err="1"/>
              <a:t>instalación</a:t>
            </a:r>
            <a:endParaRPr lang="es-ES" dirty="0"/>
          </a:p>
          <a:p>
            <a:pPr marL="0" indent="0">
              <a:buNone/>
            </a:pPr>
            <a:endParaRPr lang="es-ES" dirty="0"/>
          </a:p>
          <a:p>
            <a:endParaRPr lang="es-ES" dirty="0"/>
          </a:p>
          <a:p>
            <a:endParaRPr lang="es-ES" dirty="0"/>
          </a:p>
          <a:p>
            <a:endParaRPr lang="es-ES" dirty="0"/>
          </a:p>
          <a:p>
            <a:endParaRPr lang="es-ES" dirty="0"/>
          </a:p>
        </p:txBody>
      </p:sp>
      <p:sp>
        <p:nvSpPr>
          <p:cNvPr id="5" name="Slide Number Placeholder 4"/>
          <p:cNvSpPr>
            <a:spLocks noGrp="1"/>
          </p:cNvSpPr>
          <p:nvPr>
            <p:ph type="sldNum" sz="quarter" idx="12"/>
          </p:nvPr>
        </p:nvSpPr>
        <p:spPr/>
        <p:txBody>
          <a:bodyPr/>
          <a:lstStyle/>
          <a:p>
            <a:fld id="{6ECF81E8-6DE5-4C92-89BE-5D6CD56A8BF1}" type="slidenum">
              <a:rPr lang="en-US" smtClean="0"/>
              <a:pPr/>
              <a:t>11</a:t>
            </a:fld>
            <a:endParaRPr lang="en-US"/>
          </a:p>
        </p:txBody>
      </p:sp>
    </p:spTree>
    <p:extLst>
      <p:ext uri="{BB962C8B-B14F-4D97-AF65-F5344CB8AC3E}">
        <p14:creationId xmlns:p14="http://schemas.microsoft.com/office/powerpoint/2010/main" val="3298123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76576" y="2362200"/>
            <a:ext cx="7772400" cy="646331"/>
          </a:xfrm>
        </p:spPr>
        <p:txBody>
          <a:bodyPr/>
          <a:lstStyle/>
          <a:p>
            <a:r>
              <a:rPr lang="es-ES" dirty="0"/>
              <a:t>Desarrollo</a:t>
            </a:r>
          </a:p>
        </p:txBody>
      </p:sp>
      <p:sp>
        <p:nvSpPr>
          <p:cNvPr id="5" name="Subtitle 4"/>
          <p:cNvSpPr>
            <a:spLocks noGrp="1"/>
          </p:cNvSpPr>
          <p:nvPr>
            <p:ph type="subTitle" idx="1"/>
          </p:nvPr>
        </p:nvSpPr>
        <p:spPr>
          <a:xfrm>
            <a:off x="776576" y="3048000"/>
            <a:ext cx="7772400" cy="461665"/>
          </a:xfrm>
        </p:spPr>
        <p:txBody>
          <a:bodyPr>
            <a:normAutofit/>
          </a:bodyPr>
          <a:lstStyle/>
          <a:p>
            <a:r>
              <a:rPr lang="es-ES" dirty="0"/>
              <a:t>Alternativas y prototipos</a:t>
            </a:r>
          </a:p>
        </p:txBody>
      </p:sp>
      <p:sp>
        <p:nvSpPr>
          <p:cNvPr id="3" name="Slide Number Placeholder 2"/>
          <p:cNvSpPr>
            <a:spLocks noGrp="1"/>
          </p:cNvSpPr>
          <p:nvPr>
            <p:ph type="sldNum" sz="quarter" idx="12"/>
          </p:nvPr>
        </p:nvSpPr>
        <p:spPr/>
        <p:txBody>
          <a:bodyPr/>
          <a:lstStyle/>
          <a:p>
            <a:fld id="{6ECF81E8-6DE5-4C92-89BE-5D6CD56A8BF1}" type="slidenum">
              <a:rPr lang="en-US" smtClean="0"/>
              <a:pPr/>
              <a:t>12</a:t>
            </a:fld>
            <a:endParaRPr lang="en-US" dirty="0"/>
          </a:p>
        </p:txBody>
      </p:sp>
    </p:spTree>
    <p:extLst>
      <p:ext uri="{BB962C8B-B14F-4D97-AF65-F5344CB8AC3E}">
        <p14:creationId xmlns:p14="http://schemas.microsoft.com/office/powerpoint/2010/main" val="2928638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Posibles alternativas</a:t>
            </a:r>
          </a:p>
        </p:txBody>
      </p:sp>
      <p:sp>
        <p:nvSpPr>
          <p:cNvPr id="3" name="Content Placeholder 2"/>
          <p:cNvSpPr>
            <a:spLocks noGrp="1"/>
          </p:cNvSpPr>
          <p:nvPr>
            <p:ph idx="1"/>
          </p:nvPr>
        </p:nvSpPr>
        <p:spPr>
          <a:xfrm>
            <a:off x="585084" y="1739666"/>
            <a:ext cx="7949316" cy="4356334"/>
          </a:xfrm>
        </p:spPr>
        <p:txBody>
          <a:bodyPr>
            <a:normAutofit/>
          </a:bodyPr>
          <a:lstStyle/>
          <a:p>
            <a:pPr marL="0" indent="0">
              <a:buNone/>
            </a:pPr>
            <a:r>
              <a:rPr lang="es-ES" dirty="0"/>
              <a:t>Se realizan algunas pruebas de concepto con diferentes tecnologías</a:t>
            </a:r>
          </a:p>
          <a:p>
            <a:r>
              <a:rPr lang="es-ES" dirty="0"/>
              <a:t>Visión por computador</a:t>
            </a:r>
          </a:p>
          <a:p>
            <a:r>
              <a:rPr lang="es-ES" dirty="0"/>
              <a:t>Sensores IMU</a:t>
            </a:r>
          </a:p>
          <a:p>
            <a:endParaRPr lang="es-ES" dirty="0"/>
          </a:p>
          <a:p>
            <a:pPr marL="0" indent="0">
              <a:buNone/>
            </a:pPr>
            <a:r>
              <a:rPr lang="es-ES" dirty="0"/>
              <a:t>Material generado durante el desarrollo disponible en:</a:t>
            </a:r>
          </a:p>
          <a:p>
            <a:r>
              <a:rPr lang="es-ES" dirty="0"/>
              <a:t>github.com/</a:t>
            </a:r>
            <a:r>
              <a:rPr lang="es-ES" dirty="0" err="1"/>
              <a:t>uborzz</a:t>
            </a:r>
            <a:r>
              <a:rPr lang="es-ES" dirty="0"/>
              <a:t>/proyecto-</a:t>
            </a:r>
            <a:r>
              <a:rPr lang="es-ES" dirty="0" err="1"/>
              <a:t>ind</a:t>
            </a:r>
            <a:endParaRPr lang="es-ES" dirty="0"/>
          </a:p>
          <a:p>
            <a:endParaRPr lang="es-ES" dirty="0"/>
          </a:p>
          <a:p>
            <a:endParaRPr lang="es-ES" dirty="0"/>
          </a:p>
        </p:txBody>
      </p:sp>
      <p:sp>
        <p:nvSpPr>
          <p:cNvPr id="4" name="Title 1"/>
          <p:cNvSpPr txBox="1">
            <a:spLocks/>
          </p:cNvSpPr>
          <p:nvPr/>
        </p:nvSpPr>
        <p:spPr>
          <a:xfrm>
            <a:off x="586668" y="2893531"/>
            <a:ext cx="7949316" cy="115394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7655E"/>
                </a:solidFill>
                <a:latin typeface="+mj-lt"/>
                <a:ea typeface="+mj-ea"/>
                <a:cs typeface="+mj-cs"/>
              </a:defRPr>
            </a:lvl1pPr>
          </a:lstStyle>
          <a:p>
            <a:endParaRPr lang="es-ES" dirty="0"/>
          </a:p>
        </p:txBody>
      </p:sp>
      <p:sp>
        <p:nvSpPr>
          <p:cNvPr id="5" name="Content Placeholder 2"/>
          <p:cNvSpPr txBox="1">
            <a:spLocks/>
          </p:cNvSpPr>
          <p:nvPr/>
        </p:nvSpPr>
        <p:spPr>
          <a:xfrm>
            <a:off x="586668" y="4112813"/>
            <a:ext cx="7949316" cy="10687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dirty="0"/>
          </a:p>
        </p:txBody>
      </p:sp>
      <p:sp>
        <p:nvSpPr>
          <p:cNvPr id="7" name="Slide Number Placeholder 6"/>
          <p:cNvSpPr>
            <a:spLocks noGrp="1"/>
          </p:cNvSpPr>
          <p:nvPr>
            <p:ph type="sldNum" sz="quarter" idx="12"/>
          </p:nvPr>
        </p:nvSpPr>
        <p:spPr/>
        <p:txBody>
          <a:bodyPr/>
          <a:lstStyle/>
          <a:p>
            <a:fld id="{6ECF81E8-6DE5-4C92-89BE-5D6CD56A8BF1}" type="slidenum">
              <a:rPr lang="en-US" smtClean="0"/>
              <a:pPr/>
              <a:t>13</a:t>
            </a:fld>
            <a:endParaRPr lang="en-US"/>
          </a:p>
        </p:txBody>
      </p:sp>
    </p:spTree>
    <p:extLst>
      <p:ext uri="{BB962C8B-B14F-4D97-AF65-F5344CB8AC3E}">
        <p14:creationId xmlns:p14="http://schemas.microsoft.com/office/powerpoint/2010/main" val="3360889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Visión por computador</a:t>
            </a:r>
          </a:p>
        </p:txBody>
      </p:sp>
      <p:sp>
        <p:nvSpPr>
          <p:cNvPr id="3" name="Content Placeholder 2"/>
          <p:cNvSpPr>
            <a:spLocks noGrp="1"/>
          </p:cNvSpPr>
          <p:nvPr>
            <p:ph idx="1"/>
          </p:nvPr>
        </p:nvSpPr>
        <p:spPr>
          <a:xfrm>
            <a:off x="585084" y="1739666"/>
            <a:ext cx="7949316" cy="4356334"/>
          </a:xfrm>
        </p:spPr>
        <p:txBody>
          <a:bodyPr>
            <a:normAutofit/>
          </a:bodyPr>
          <a:lstStyle/>
          <a:p>
            <a:pPr marL="0" indent="0">
              <a:buNone/>
            </a:pPr>
            <a:r>
              <a:rPr lang="es-ES" dirty="0"/>
              <a:t>Se reutiliza sistema montado en célula robotizada</a:t>
            </a:r>
          </a:p>
          <a:p>
            <a:r>
              <a:rPr lang="es-ES" dirty="0"/>
              <a:t>Cámara </a:t>
            </a:r>
            <a:r>
              <a:rPr lang="es-ES" dirty="0" err="1"/>
              <a:t>Fanuc</a:t>
            </a:r>
            <a:r>
              <a:rPr lang="es-ES" dirty="0"/>
              <a:t> y </a:t>
            </a:r>
            <a:r>
              <a:rPr lang="es-ES" dirty="0" err="1"/>
              <a:t>iRVision</a:t>
            </a:r>
            <a:endParaRPr lang="es-ES" dirty="0"/>
          </a:p>
          <a:p>
            <a:r>
              <a:rPr lang="es-ES" dirty="0"/>
              <a:t>Relés 24 – 5 V</a:t>
            </a:r>
          </a:p>
          <a:p>
            <a:r>
              <a:rPr lang="es-ES" dirty="0"/>
              <a:t>Calibraciones por separado</a:t>
            </a:r>
          </a:p>
          <a:p>
            <a:endParaRPr lang="es-ES" dirty="0"/>
          </a:p>
          <a:p>
            <a:endParaRPr lang="es-ES" dirty="0"/>
          </a:p>
          <a:p>
            <a:endParaRPr lang="es-ES" dirty="0"/>
          </a:p>
          <a:p>
            <a:endParaRPr lang="es-ES" dirty="0"/>
          </a:p>
        </p:txBody>
      </p:sp>
      <p:sp>
        <p:nvSpPr>
          <p:cNvPr id="4" name="Title 1"/>
          <p:cNvSpPr txBox="1">
            <a:spLocks/>
          </p:cNvSpPr>
          <p:nvPr/>
        </p:nvSpPr>
        <p:spPr>
          <a:xfrm>
            <a:off x="586668" y="2893531"/>
            <a:ext cx="7949316" cy="115394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7655E"/>
                </a:solidFill>
                <a:latin typeface="+mj-lt"/>
                <a:ea typeface="+mj-ea"/>
                <a:cs typeface="+mj-cs"/>
              </a:defRPr>
            </a:lvl1pPr>
          </a:lstStyle>
          <a:p>
            <a:endParaRPr lang="es-ES" dirty="0"/>
          </a:p>
        </p:txBody>
      </p:sp>
      <p:sp>
        <p:nvSpPr>
          <p:cNvPr id="5" name="Content Placeholder 2"/>
          <p:cNvSpPr txBox="1">
            <a:spLocks/>
          </p:cNvSpPr>
          <p:nvPr/>
        </p:nvSpPr>
        <p:spPr>
          <a:xfrm>
            <a:off x="586668" y="4112813"/>
            <a:ext cx="7949316" cy="10687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604" y="2819400"/>
            <a:ext cx="3162934" cy="298721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013" y="3962400"/>
            <a:ext cx="1672729" cy="183784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14" y="3962400"/>
            <a:ext cx="1577333" cy="1842612"/>
          </a:xfrm>
          <a:prstGeom prst="rect">
            <a:avLst/>
          </a:prstGeom>
        </p:spPr>
      </p:pic>
      <p:sp>
        <p:nvSpPr>
          <p:cNvPr id="8" name="Slide Number Placeholder 7"/>
          <p:cNvSpPr>
            <a:spLocks noGrp="1"/>
          </p:cNvSpPr>
          <p:nvPr>
            <p:ph type="sldNum" sz="quarter" idx="12"/>
          </p:nvPr>
        </p:nvSpPr>
        <p:spPr/>
        <p:txBody>
          <a:bodyPr/>
          <a:lstStyle/>
          <a:p>
            <a:fld id="{6ECF81E8-6DE5-4C92-89BE-5D6CD56A8BF1}" type="slidenum">
              <a:rPr lang="en-US" smtClean="0"/>
              <a:pPr/>
              <a:t>14</a:t>
            </a:fld>
            <a:endParaRPr lang="en-US"/>
          </a:p>
        </p:txBody>
      </p:sp>
    </p:spTree>
    <p:extLst>
      <p:ext uri="{BB962C8B-B14F-4D97-AF65-F5344CB8AC3E}">
        <p14:creationId xmlns:p14="http://schemas.microsoft.com/office/powerpoint/2010/main" val="1174939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Introducción MinIMU-9 v3</a:t>
            </a:r>
          </a:p>
        </p:txBody>
      </p:sp>
      <p:sp>
        <p:nvSpPr>
          <p:cNvPr id="3" name="Content Placeholder 2"/>
          <p:cNvSpPr>
            <a:spLocks noGrp="1"/>
          </p:cNvSpPr>
          <p:nvPr>
            <p:ph idx="1"/>
          </p:nvPr>
        </p:nvSpPr>
        <p:spPr>
          <a:xfrm>
            <a:off x="585084" y="1739666"/>
            <a:ext cx="7949316" cy="4356334"/>
          </a:xfrm>
        </p:spPr>
        <p:txBody>
          <a:bodyPr>
            <a:normAutofit/>
          </a:bodyPr>
          <a:lstStyle/>
          <a:p>
            <a:pPr marL="0" indent="0">
              <a:buNone/>
            </a:pPr>
            <a:r>
              <a:rPr lang="es-ES" dirty="0"/>
              <a:t>Solución elegida de entre varios sensores y librerías</a:t>
            </a:r>
          </a:p>
          <a:p>
            <a:r>
              <a:rPr lang="es-ES" dirty="0"/>
              <a:t>MinIMU-9 v3 de </a:t>
            </a:r>
            <a:r>
              <a:rPr lang="es-ES" dirty="0" err="1"/>
              <a:t>Pololu</a:t>
            </a:r>
            <a:r>
              <a:rPr lang="es-ES" dirty="0"/>
              <a:t> con librería MinIMU-9 AHRS</a:t>
            </a:r>
          </a:p>
          <a:p>
            <a:pPr marL="0" indent="0">
              <a:buNone/>
            </a:pPr>
            <a:r>
              <a:rPr lang="es-ES" dirty="0"/>
              <a:t>Compuesto por acelerómetro, giróscopo y brújula.</a:t>
            </a:r>
          </a:p>
          <a:p>
            <a:r>
              <a:rPr lang="es-ES" dirty="0"/>
              <a:t>LSM303</a:t>
            </a:r>
          </a:p>
          <a:p>
            <a:r>
              <a:rPr lang="es-ES" dirty="0"/>
              <a:t>L3GD20H</a:t>
            </a:r>
          </a:p>
          <a:p>
            <a:r>
              <a:rPr lang="es-ES" dirty="0"/>
              <a:t>9 DOF</a:t>
            </a:r>
          </a:p>
          <a:p>
            <a:r>
              <a:rPr lang="es-ES" dirty="0"/>
              <a:t>Precisión 0.1 grados</a:t>
            </a:r>
          </a:p>
          <a:p>
            <a:r>
              <a:rPr lang="es-ES" dirty="0"/>
              <a:t>I2C (Dirección configurable)</a:t>
            </a:r>
          </a:p>
          <a:p>
            <a:endParaRPr lang="es-ES" dirty="0"/>
          </a:p>
          <a:p>
            <a:endParaRPr lang="es-ES" dirty="0"/>
          </a:p>
        </p:txBody>
      </p:sp>
      <p:sp>
        <p:nvSpPr>
          <p:cNvPr id="4" name="Title 1"/>
          <p:cNvSpPr txBox="1">
            <a:spLocks/>
          </p:cNvSpPr>
          <p:nvPr/>
        </p:nvSpPr>
        <p:spPr>
          <a:xfrm>
            <a:off x="586668" y="2893531"/>
            <a:ext cx="7949316" cy="115394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7655E"/>
                </a:solidFill>
                <a:latin typeface="+mj-lt"/>
                <a:ea typeface="+mj-ea"/>
                <a:cs typeface="+mj-cs"/>
              </a:defRPr>
            </a:lvl1pPr>
          </a:lstStyle>
          <a:p>
            <a:endParaRPr lang="es-ES" dirty="0"/>
          </a:p>
        </p:txBody>
      </p:sp>
      <p:sp>
        <p:nvSpPr>
          <p:cNvPr id="5" name="Content Placeholder 2"/>
          <p:cNvSpPr txBox="1">
            <a:spLocks/>
          </p:cNvSpPr>
          <p:nvPr/>
        </p:nvSpPr>
        <p:spPr>
          <a:xfrm>
            <a:off x="586668" y="4112813"/>
            <a:ext cx="7949316" cy="10687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5" y="3171825"/>
            <a:ext cx="2619375" cy="2619375"/>
          </a:xfrm>
          <a:prstGeom prst="rect">
            <a:avLst/>
          </a:prstGeom>
        </p:spPr>
      </p:pic>
      <p:sp>
        <p:nvSpPr>
          <p:cNvPr id="7" name="Slide Number Placeholder 6"/>
          <p:cNvSpPr>
            <a:spLocks noGrp="1"/>
          </p:cNvSpPr>
          <p:nvPr>
            <p:ph type="sldNum" sz="quarter" idx="12"/>
          </p:nvPr>
        </p:nvSpPr>
        <p:spPr/>
        <p:txBody>
          <a:bodyPr/>
          <a:lstStyle/>
          <a:p>
            <a:fld id="{6ECF81E8-6DE5-4C92-89BE-5D6CD56A8BF1}" type="slidenum">
              <a:rPr lang="en-US" smtClean="0"/>
              <a:pPr/>
              <a:t>15</a:t>
            </a:fld>
            <a:endParaRPr lang="en-US"/>
          </a:p>
        </p:txBody>
      </p:sp>
    </p:spTree>
    <p:extLst>
      <p:ext uri="{BB962C8B-B14F-4D97-AF65-F5344CB8AC3E}">
        <p14:creationId xmlns:p14="http://schemas.microsoft.com/office/powerpoint/2010/main" val="728208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Solución con IMU</a:t>
            </a:r>
          </a:p>
        </p:txBody>
      </p:sp>
      <p:sp>
        <p:nvSpPr>
          <p:cNvPr id="3" name="Content Placeholder 2"/>
          <p:cNvSpPr>
            <a:spLocks noGrp="1"/>
          </p:cNvSpPr>
          <p:nvPr>
            <p:ph idx="1"/>
          </p:nvPr>
        </p:nvSpPr>
        <p:spPr>
          <a:xfrm>
            <a:off x="585084" y="1743740"/>
            <a:ext cx="4596516" cy="2294860"/>
          </a:xfrm>
        </p:spPr>
        <p:txBody>
          <a:bodyPr>
            <a:normAutofit lnSpcReduction="10000"/>
          </a:bodyPr>
          <a:lstStyle/>
          <a:p>
            <a:r>
              <a:rPr lang="es-ES" dirty="0"/>
              <a:t>Posición </a:t>
            </a:r>
            <a:r>
              <a:rPr lang="es-ES" dirty="0" err="1"/>
              <a:t>Zowi</a:t>
            </a:r>
            <a:endParaRPr lang="es-ES" dirty="0"/>
          </a:p>
          <a:p>
            <a:r>
              <a:rPr lang="es-ES" dirty="0"/>
              <a:t>Anclaje de la IMU</a:t>
            </a:r>
          </a:p>
          <a:p>
            <a:r>
              <a:rPr lang="es-ES" dirty="0"/>
              <a:t>Calibración – uso (Ejes)</a:t>
            </a:r>
          </a:p>
          <a:p>
            <a:r>
              <a:rPr lang="es-ES" dirty="0"/>
              <a:t>Elegida frente a la visión por coste, replicabilidad y fácil instalación</a:t>
            </a:r>
          </a:p>
        </p:txBody>
      </p:sp>
      <p:sp>
        <p:nvSpPr>
          <p:cNvPr id="8" name="Content Placeholder 2"/>
          <p:cNvSpPr txBox="1">
            <a:spLocks/>
          </p:cNvSpPr>
          <p:nvPr/>
        </p:nvSpPr>
        <p:spPr>
          <a:xfrm>
            <a:off x="5181600" y="1739666"/>
            <a:ext cx="3352800" cy="414066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dirty="0">
                <a:solidFill>
                  <a:srgbClr val="07655E"/>
                </a:solidFill>
              </a:rPr>
              <a:t>Procedimiento iterativo:</a:t>
            </a:r>
          </a:p>
          <a:p>
            <a:pPr marL="457200" indent="-457200">
              <a:buFont typeface="+mj-lt"/>
              <a:buAutoNum type="arabicPeriod"/>
            </a:pPr>
            <a:r>
              <a:rPr lang="es-ES" dirty="0">
                <a:solidFill>
                  <a:srgbClr val="6BC7C3"/>
                </a:solidFill>
              </a:rPr>
              <a:t>Calibrar IMU</a:t>
            </a:r>
          </a:p>
          <a:p>
            <a:pPr marL="457200" indent="-457200">
              <a:buFont typeface="+mj-lt"/>
              <a:buAutoNum type="arabicPeriod"/>
            </a:pPr>
            <a:r>
              <a:rPr lang="es-ES" dirty="0"/>
              <a:t>Colocar en </a:t>
            </a:r>
            <a:r>
              <a:rPr lang="es-ES" dirty="0" err="1"/>
              <a:t>Zowi</a:t>
            </a:r>
            <a:endParaRPr lang="es-ES" dirty="0"/>
          </a:p>
          <a:p>
            <a:pPr marL="457200" indent="-457200">
              <a:buFont typeface="+mj-lt"/>
              <a:buAutoNum type="arabicPeriod"/>
            </a:pPr>
            <a:r>
              <a:rPr lang="es-ES" dirty="0"/>
              <a:t>Mandar servo a una determinada posición</a:t>
            </a:r>
          </a:p>
          <a:p>
            <a:pPr marL="457200" indent="-457200">
              <a:buFont typeface="+mj-lt"/>
              <a:buAutoNum type="arabicPeriod"/>
            </a:pPr>
            <a:r>
              <a:rPr lang="es-ES" dirty="0"/>
              <a:t>Medir desviación entre posición deseada y real</a:t>
            </a:r>
          </a:p>
          <a:p>
            <a:pPr marL="457200" indent="-457200">
              <a:buFont typeface="+mj-lt"/>
              <a:buAutoNum type="arabicPeriod"/>
            </a:pPr>
            <a:r>
              <a:rPr lang="es-ES" dirty="0"/>
              <a:t>Corregir posición</a:t>
            </a:r>
          </a:p>
          <a:p>
            <a:pPr marL="457200" indent="-457200">
              <a:buFont typeface="+mj-lt"/>
              <a:buAutoNum type="arabicPeriod"/>
            </a:pPr>
            <a:r>
              <a:rPr lang="es-ES" dirty="0"/>
              <a:t>Volver al punto 3 hasta tener la posición deseada</a:t>
            </a:r>
          </a:p>
          <a:p>
            <a:pPr marL="457200" indent="-457200">
              <a:buFont typeface="+mj-lt"/>
              <a:buAutoNum type="arabicPeriod"/>
            </a:pPr>
            <a:r>
              <a:rPr lang="es-ES" dirty="0"/>
              <a:t>Guardar desfase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4118164"/>
            <a:ext cx="2209800" cy="174923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1515" y="4113593"/>
            <a:ext cx="1715285" cy="1753807"/>
          </a:xfrm>
          <a:prstGeom prst="rect">
            <a:avLst/>
          </a:prstGeom>
        </p:spPr>
      </p:pic>
      <p:sp>
        <p:nvSpPr>
          <p:cNvPr id="5" name="Slide Number Placeholder 4"/>
          <p:cNvSpPr>
            <a:spLocks noGrp="1"/>
          </p:cNvSpPr>
          <p:nvPr>
            <p:ph type="sldNum" sz="quarter" idx="12"/>
          </p:nvPr>
        </p:nvSpPr>
        <p:spPr/>
        <p:txBody>
          <a:bodyPr/>
          <a:lstStyle/>
          <a:p>
            <a:fld id="{6ECF81E8-6DE5-4C92-89BE-5D6CD56A8BF1}" type="slidenum">
              <a:rPr lang="en-US" smtClean="0"/>
              <a:pPr/>
              <a:t>16</a:t>
            </a:fld>
            <a:endParaRPr lang="en-US"/>
          </a:p>
        </p:txBody>
      </p:sp>
    </p:spTree>
    <p:extLst>
      <p:ext uri="{BB962C8B-B14F-4D97-AF65-F5344CB8AC3E}">
        <p14:creationId xmlns:p14="http://schemas.microsoft.com/office/powerpoint/2010/main" val="777934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Prototipo de validación de concepto</a:t>
            </a:r>
          </a:p>
        </p:txBody>
      </p:sp>
      <p:sp>
        <p:nvSpPr>
          <p:cNvPr id="3" name="Content Placeholder 2"/>
          <p:cNvSpPr>
            <a:spLocks noGrp="1"/>
          </p:cNvSpPr>
          <p:nvPr>
            <p:ph idx="1"/>
          </p:nvPr>
        </p:nvSpPr>
        <p:spPr>
          <a:xfrm>
            <a:off x="585084" y="1739666"/>
            <a:ext cx="3834516" cy="4356334"/>
          </a:xfrm>
        </p:spPr>
        <p:txBody>
          <a:bodyPr>
            <a:normAutofit/>
          </a:bodyPr>
          <a:lstStyle/>
          <a:p>
            <a:r>
              <a:rPr lang="es-ES" dirty="0"/>
              <a:t>Aprendizaje</a:t>
            </a:r>
          </a:p>
          <a:p>
            <a:r>
              <a:rPr lang="es-ES" dirty="0"/>
              <a:t>Pruebas diferentes </a:t>
            </a:r>
            <a:r>
              <a:rPr lang="es-ES" dirty="0" err="1"/>
              <a:t>libs</a:t>
            </a:r>
            <a:r>
              <a:rPr lang="es-ES" dirty="0"/>
              <a:t> y sensor</a:t>
            </a:r>
          </a:p>
          <a:p>
            <a:r>
              <a:rPr lang="es-ES" dirty="0"/>
              <a:t>Arduino (BQ ZUM) conectado a los servos y </a:t>
            </a:r>
            <a:r>
              <a:rPr lang="es-ES" dirty="0" err="1"/>
              <a:t>IMUs</a:t>
            </a:r>
            <a:endParaRPr lang="es-ES" dirty="0"/>
          </a:p>
          <a:p>
            <a:r>
              <a:rPr lang="es-ES" dirty="0"/>
              <a:t>Una pierna solamente</a:t>
            </a:r>
          </a:p>
          <a:p>
            <a:r>
              <a:rPr lang="es-ES" dirty="0"/>
              <a:t>Anclaje con grapa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362200"/>
            <a:ext cx="3809565" cy="2971800"/>
          </a:xfrm>
          <a:prstGeom prst="rect">
            <a:avLst/>
          </a:prstGeom>
        </p:spPr>
      </p:pic>
      <p:sp>
        <p:nvSpPr>
          <p:cNvPr id="6" name="Slide Number Placeholder 5"/>
          <p:cNvSpPr>
            <a:spLocks noGrp="1"/>
          </p:cNvSpPr>
          <p:nvPr>
            <p:ph type="sldNum" sz="quarter" idx="12"/>
          </p:nvPr>
        </p:nvSpPr>
        <p:spPr/>
        <p:txBody>
          <a:bodyPr/>
          <a:lstStyle/>
          <a:p>
            <a:fld id="{6ECF81E8-6DE5-4C92-89BE-5D6CD56A8BF1}" type="slidenum">
              <a:rPr lang="en-US" smtClean="0"/>
              <a:pPr/>
              <a:t>17</a:t>
            </a:fld>
            <a:endParaRPr lang="en-US"/>
          </a:p>
        </p:txBody>
      </p:sp>
    </p:spTree>
    <p:extLst>
      <p:ext uri="{BB962C8B-B14F-4D97-AF65-F5344CB8AC3E}">
        <p14:creationId xmlns:p14="http://schemas.microsoft.com/office/powerpoint/2010/main" val="94486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Evolución…</a:t>
            </a:r>
          </a:p>
        </p:txBody>
      </p:sp>
      <p:sp>
        <p:nvSpPr>
          <p:cNvPr id="3" name="Content Placeholder 2"/>
          <p:cNvSpPr>
            <a:spLocks noGrp="1"/>
          </p:cNvSpPr>
          <p:nvPr>
            <p:ph idx="1"/>
          </p:nvPr>
        </p:nvSpPr>
        <p:spPr>
          <a:xfrm>
            <a:off x="585084" y="1739666"/>
            <a:ext cx="3301116" cy="4356334"/>
          </a:xfrm>
        </p:spPr>
        <p:txBody>
          <a:bodyPr>
            <a:normAutofit/>
          </a:bodyPr>
          <a:lstStyle/>
          <a:p>
            <a:r>
              <a:rPr lang="es-ES" dirty="0"/>
              <a:t>Banco soporte</a:t>
            </a:r>
          </a:p>
          <a:p>
            <a:r>
              <a:rPr lang="es-ES" dirty="0"/>
              <a:t>Zapato y cajetín</a:t>
            </a:r>
          </a:p>
          <a:p>
            <a:r>
              <a:rPr lang="es-ES" dirty="0"/>
              <a:t>Paralelismo</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425" y="1739666"/>
            <a:ext cx="4443975" cy="3733800"/>
          </a:xfrm>
          <a:prstGeom prst="rect">
            <a:avLst/>
          </a:prstGeom>
        </p:spPr>
      </p:pic>
      <p:sp>
        <p:nvSpPr>
          <p:cNvPr id="5" name="Slide Number Placeholder 4"/>
          <p:cNvSpPr>
            <a:spLocks noGrp="1"/>
          </p:cNvSpPr>
          <p:nvPr>
            <p:ph type="sldNum" sz="quarter" idx="12"/>
          </p:nvPr>
        </p:nvSpPr>
        <p:spPr/>
        <p:txBody>
          <a:bodyPr/>
          <a:lstStyle/>
          <a:p>
            <a:fld id="{6ECF81E8-6DE5-4C92-89BE-5D6CD56A8BF1}" type="slidenum">
              <a:rPr lang="en-US" smtClean="0"/>
              <a:pPr/>
              <a:t>18</a:t>
            </a:fld>
            <a:endParaRPr lang="en-US"/>
          </a:p>
        </p:txBody>
      </p:sp>
    </p:spTree>
    <p:extLst>
      <p:ext uri="{BB962C8B-B14F-4D97-AF65-F5344CB8AC3E}">
        <p14:creationId xmlns:p14="http://schemas.microsoft.com/office/powerpoint/2010/main" val="1842754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Evolución…</a:t>
            </a:r>
          </a:p>
        </p:txBody>
      </p:sp>
      <p:sp>
        <p:nvSpPr>
          <p:cNvPr id="3" name="Content Placeholder 2"/>
          <p:cNvSpPr>
            <a:spLocks noGrp="1"/>
          </p:cNvSpPr>
          <p:nvPr>
            <p:ph idx="1"/>
          </p:nvPr>
        </p:nvSpPr>
        <p:spPr>
          <a:xfrm>
            <a:off x="585084" y="1739666"/>
            <a:ext cx="3301116" cy="4356334"/>
          </a:xfrm>
        </p:spPr>
        <p:txBody>
          <a:bodyPr>
            <a:normAutofit/>
          </a:bodyPr>
          <a:lstStyle/>
          <a:p>
            <a:r>
              <a:rPr lang="es-ES" dirty="0"/>
              <a:t>Nuevo banco</a:t>
            </a:r>
          </a:p>
          <a:p>
            <a:r>
              <a:rPr lang="es-ES" dirty="0"/>
              <a:t>2x </a:t>
            </a:r>
            <a:r>
              <a:rPr lang="es-ES" dirty="0" err="1"/>
              <a:t>IMUs</a:t>
            </a:r>
            <a:endParaRPr lang="es-ES" dirty="0"/>
          </a:p>
          <a:p>
            <a:r>
              <a:rPr lang="es-ES" dirty="0"/>
              <a:t>Direcciones I2C</a:t>
            </a:r>
          </a:p>
          <a:p>
            <a:r>
              <a:rPr lang="es-ES" dirty="0"/>
              <a:t>Filtrado</a:t>
            </a:r>
          </a:p>
          <a:p>
            <a:r>
              <a:rPr lang="es-ES" dirty="0"/>
              <a:t>Más iteraciones</a:t>
            </a:r>
          </a:p>
          <a:p>
            <a:r>
              <a:rPr lang="es-ES" dirty="0"/>
              <a:t>0 – 90 </a:t>
            </a:r>
            <a:r>
              <a:rPr lang="es-ES" dirty="0" err="1"/>
              <a:t>deg</a:t>
            </a:r>
            <a:r>
              <a:rPr lang="es-ES" dirty="0"/>
              <a:t> diferencias</a:t>
            </a:r>
          </a:p>
          <a:p>
            <a:endParaRPr lang="es-E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981200"/>
            <a:ext cx="4009669" cy="3124200"/>
          </a:xfrm>
          <a:prstGeom prst="rect">
            <a:avLst/>
          </a:prstGeom>
        </p:spPr>
      </p:pic>
      <p:sp>
        <p:nvSpPr>
          <p:cNvPr id="6" name="Slide Number Placeholder 5"/>
          <p:cNvSpPr>
            <a:spLocks noGrp="1"/>
          </p:cNvSpPr>
          <p:nvPr>
            <p:ph type="sldNum" sz="quarter" idx="12"/>
          </p:nvPr>
        </p:nvSpPr>
        <p:spPr/>
        <p:txBody>
          <a:bodyPr/>
          <a:lstStyle/>
          <a:p>
            <a:fld id="{6ECF81E8-6DE5-4C92-89BE-5D6CD56A8BF1}" type="slidenum">
              <a:rPr lang="en-US" smtClean="0"/>
              <a:pPr/>
              <a:t>19</a:t>
            </a:fld>
            <a:endParaRPr lang="en-US"/>
          </a:p>
        </p:txBody>
      </p:sp>
    </p:spTree>
    <p:extLst>
      <p:ext uri="{BB962C8B-B14F-4D97-AF65-F5344CB8AC3E}">
        <p14:creationId xmlns:p14="http://schemas.microsoft.com/office/powerpoint/2010/main" val="159831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Índice</a:t>
            </a:r>
          </a:p>
        </p:txBody>
      </p:sp>
      <p:sp>
        <p:nvSpPr>
          <p:cNvPr id="3" name="Content Placeholder 2"/>
          <p:cNvSpPr>
            <a:spLocks noGrp="1"/>
          </p:cNvSpPr>
          <p:nvPr>
            <p:ph idx="1"/>
          </p:nvPr>
        </p:nvSpPr>
        <p:spPr>
          <a:xfrm>
            <a:off x="585084" y="1739666"/>
            <a:ext cx="7949316" cy="4386497"/>
          </a:xfrm>
        </p:spPr>
        <p:txBody>
          <a:bodyPr>
            <a:normAutofit/>
          </a:bodyPr>
          <a:lstStyle/>
          <a:p>
            <a:r>
              <a:rPr lang="en-US" dirty="0" err="1"/>
              <a:t>Contexto</a:t>
            </a:r>
            <a:endParaRPr lang="en-US" dirty="0"/>
          </a:p>
          <a:p>
            <a:r>
              <a:rPr lang="en-US" dirty="0" err="1"/>
              <a:t>Desarrollo</a:t>
            </a:r>
            <a:endParaRPr lang="en-US" dirty="0"/>
          </a:p>
          <a:p>
            <a:r>
              <a:rPr lang="en-US" dirty="0" err="1"/>
              <a:t>Armario</a:t>
            </a:r>
            <a:r>
              <a:rPr lang="en-US" dirty="0"/>
              <a:t> Final</a:t>
            </a:r>
          </a:p>
          <a:p>
            <a:r>
              <a:rPr lang="en-US" dirty="0" err="1"/>
              <a:t>Conclusión</a:t>
            </a:r>
            <a:endParaRPr lang="en-US" dirty="0"/>
          </a:p>
        </p:txBody>
      </p:sp>
      <p:sp>
        <p:nvSpPr>
          <p:cNvPr id="5" name="Slide Number Placeholder 4"/>
          <p:cNvSpPr>
            <a:spLocks noGrp="1"/>
          </p:cNvSpPr>
          <p:nvPr>
            <p:ph type="sldNum" sz="quarter" idx="12"/>
          </p:nvPr>
        </p:nvSpPr>
        <p:spPr/>
        <p:txBody>
          <a:bodyPr/>
          <a:lstStyle/>
          <a:p>
            <a:fld id="{6ECF81E8-6DE5-4C92-89BE-5D6CD56A8BF1}" type="slidenum">
              <a:rPr lang="en-US" smtClean="0"/>
              <a:pPr/>
              <a:t>2</a:t>
            </a:fld>
            <a:endParaRPr lang="en-US"/>
          </a:p>
        </p:txBody>
      </p:sp>
    </p:spTree>
    <p:extLst>
      <p:ext uri="{BB962C8B-B14F-4D97-AF65-F5344CB8AC3E}">
        <p14:creationId xmlns:p14="http://schemas.microsoft.com/office/powerpoint/2010/main" val="4064591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Evolución…</a:t>
            </a:r>
          </a:p>
        </p:txBody>
      </p:sp>
      <p:sp>
        <p:nvSpPr>
          <p:cNvPr id="3" name="Content Placeholder 2"/>
          <p:cNvSpPr>
            <a:spLocks noGrp="1"/>
          </p:cNvSpPr>
          <p:nvPr>
            <p:ph idx="1"/>
          </p:nvPr>
        </p:nvSpPr>
        <p:spPr>
          <a:xfrm>
            <a:off x="585084" y="1739666"/>
            <a:ext cx="3301116" cy="4356334"/>
          </a:xfrm>
        </p:spPr>
        <p:txBody>
          <a:bodyPr>
            <a:normAutofit/>
          </a:bodyPr>
          <a:lstStyle/>
          <a:p>
            <a:r>
              <a:rPr lang="es-ES" dirty="0"/>
              <a:t>Calibración 90 </a:t>
            </a:r>
            <a:r>
              <a:rPr lang="es-ES" dirty="0" err="1"/>
              <a:t>deg</a:t>
            </a:r>
            <a:endParaRPr lang="es-ES" dirty="0"/>
          </a:p>
          <a:p>
            <a:r>
              <a:rPr lang="es-ES" dirty="0"/>
              <a:t>Mejora calibración inicial</a:t>
            </a:r>
          </a:p>
          <a:p>
            <a:r>
              <a:rPr lang="es-ES" dirty="0"/>
              <a:t>Nivel y tornillos</a:t>
            </a:r>
          </a:p>
          <a:p>
            <a:r>
              <a:rPr lang="es-ES" dirty="0"/>
              <a:t>Gestión de errores con los resultados de las mediciones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828800"/>
            <a:ext cx="4086583" cy="3691597"/>
          </a:xfrm>
          <a:prstGeom prst="rect">
            <a:avLst/>
          </a:prstGeom>
        </p:spPr>
      </p:pic>
      <p:sp>
        <p:nvSpPr>
          <p:cNvPr id="5" name="Slide Number Placeholder 4"/>
          <p:cNvSpPr>
            <a:spLocks noGrp="1"/>
          </p:cNvSpPr>
          <p:nvPr>
            <p:ph type="sldNum" sz="quarter" idx="12"/>
          </p:nvPr>
        </p:nvSpPr>
        <p:spPr/>
        <p:txBody>
          <a:bodyPr/>
          <a:lstStyle/>
          <a:p>
            <a:fld id="{6ECF81E8-6DE5-4C92-89BE-5D6CD56A8BF1}" type="slidenum">
              <a:rPr lang="en-US" smtClean="0"/>
              <a:pPr/>
              <a:t>20</a:t>
            </a:fld>
            <a:endParaRPr lang="en-US"/>
          </a:p>
        </p:txBody>
      </p:sp>
    </p:spTree>
    <p:extLst>
      <p:ext uri="{BB962C8B-B14F-4D97-AF65-F5344CB8AC3E}">
        <p14:creationId xmlns:p14="http://schemas.microsoft.com/office/powerpoint/2010/main" val="109571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Tomando forma…</a:t>
            </a:r>
          </a:p>
        </p:txBody>
      </p:sp>
      <p:sp>
        <p:nvSpPr>
          <p:cNvPr id="3" name="Content Placeholder 2"/>
          <p:cNvSpPr>
            <a:spLocks noGrp="1"/>
          </p:cNvSpPr>
          <p:nvPr>
            <p:ph idx="1"/>
          </p:nvPr>
        </p:nvSpPr>
        <p:spPr>
          <a:xfrm>
            <a:off x="585084" y="1739666"/>
            <a:ext cx="3301116" cy="4356334"/>
          </a:xfrm>
        </p:spPr>
        <p:txBody>
          <a:bodyPr>
            <a:normAutofit/>
          </a:bodyPr>
          <a:lstStyle/>
          <a:p>
            <a:r>
              <a:rPr lang="es-ES" dirty="0" err="1"/>
              <a:t>Zowi</a:t>
            </a:r>
            <a:r>
              <a:rPr lang="es-ES" dirty="0"/>
              <a:t> final SSL!</a:t>
            </a:r>
          </a:p>
          <a:p>
            <a:r>
              <a:rPr lang="es-ES" dirty="0" err="1"/>
              <a:t>Freeduino</a:t>
            </a:r>
            <a:r>
              <a:rPr lang="es-ES" dirty="0"/>
              <a:t> Mega</a:t>
            </a:r>
          </a:p>
          <a:p>
            <a:r>
              <a:rPr lang="es-ES" dirty="0"/>
              <a:t>Comunicación I2C</a:t>
            </a:r>
          </a:p>
          <a:p>
            <a:pPr lvl="1"/>
            <a:r>
              <a:rPr lang="es-ES" dirty="0" err="1"/>
              <a:t>Wire.h</a:t>
            </a:r>
            <a:endParaRPr lang="es-ES" dirty="0"/>
          </a:p>
          <a:p>
            <a:r>
              <a:rPr lang="es-ES" dirty="0"/>
              <a:t>Intérprete comandos comunicación</a:t>
            </a:r>
          </a:p>
          <a:p>
            <a:r>
              <a:rPr lang="es-ES" dirty="0"/>
              <a:t>Cajetines 2 posiciones con poka-yoke</a:t>
            </a:r>
          </a:p>
          <a:p>
            <a:r>
              <a:rPr lang="es-ES" dirty="0" err="1"/>
              <a:t>Endstops</a:t>
            </a:r>
            <a:r>
              <a:rPr lang="es-ES" dirty="0"/>
              <a:t> en cajetines</a:t>
            </a:r>
          </a:p>
          <a:p>
            <a:endParaRPr lang="es-E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828800"/>
            <a:ext cx="4360872" cy="3429000"/>
          </a:xfrm>
          <a:prstGeom prst="rect">
            <a:avLst/>
          </a:prstGeom>
        </p:spPr>
      </p:pic>
      <p:sp>
        <p:nvSpPr>
          <p:cNvPr id="5" name="Slide Number Placeholder 4"/>
          <p:cNvSpPr>
            <a:spLocks noGrp="1"/>
          </p:cNvSpPr>
          <p:nvPr>
            <p:ph type="sldNum" sz="quarter" idx="12"/>
          </p:nvPr>
        </p:nvSpPr>
        <p:spPr/>
        <p:txBody>
          <a:bodyPr/>
          <a:lstStyle/>
          <a:p>
            <a:fld id="{6ECF81E8-6DE5-4C92-89BE-5D6CD56A8BF1}" type="slidenum">
              <a:rPr lang="en-US" smtClean="0"/>
              <a:pPr/>
              <a:t>21</a:t>
            </a:fld>
            <a:endParaRPr lang="en-US"/>
          </a:p>
        </p:txBody>
      </p:sp>
    </p:spTree>
    <p:extLst>
      <p:ext uri="{BB962C8B-B14F-4D97-AF65-F5344CB8AC3E}">
        <p14:creationId xmlns:p14="http://schemas.microsoft.com/office/powerpoint/2010/main" val="4078913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Prototipo final</a:t>
            </a:r>
          </a:p>
        </p:txBody>
      </p:sp>
      <p:sp>
        <p:nvSpPr>
          <p:cNvPr id="3" name="Content Placeholder 2"/>
          <p:cNvSpPr>
            <a:spLocks noGrp="1"/>
          </p:cNvSpPr>
          <p:nvPr>
            <p:ph idx="1"/>
          </p:nvPr>
        </p:nvSpPr>
        <p:spPr>
          <a:xfrm>
            <a:off x="585084" y="1739666"/>
            <a:ext cx="7720716" cy="4356334"/>
          </a:xfrm>
        </p:spPr>
        <p:txBody>
          <a:bodyPr>
            <a:normAutofit/>
          </a:bodyPr>
          <a:lstStyle/>
          <a:p>
            <a:r>
              <a:rPr lang="es-ES" dirty="0"/>
              <a:t>Cambio arquitectura</a:t>
            </a:r>
          </a:p>
          <a:p>
            <a:r>
              <a:rPr lang="es-ES" dirty="0"/>
              <a:t>Conexión USB y problema I2C</a:t>
            </a:r>
          </a:p>
          <a:p>
            <a:r>
              <a:rPr lang="es-ES" dirty="0"/>
              <a:t>Raspberry como maestro Serie</a:t>
            </a:r>
          </a:p>
          <a:p>
            <a:r>
              <a:rPr lang="es-ES" dirty="0"/>
              <a:t>Python y migración del intérprete</a:t>
            </a:r>
          </a:p>
          <a:p>
            <a:r>
              <a:rPr lang="es-ES" dirty="0"/>
              <a:t>Display LCD</a:t>
            </a:r>
          </a:p>
          <a:p>
            <a:r>
              <a:rPr lang="es-ES" dirty="0"/>
              <a:t>Armario eléctrico y banco de calibración integrados</a:t>
            </a:r>
          </a:p>
          <a:p>
            <a:pPr marL="457200" lvl="1" indent="0">
              <a:buNone/>
            </a:pPr>
            <a:endParaRPr lang="es-ES" dirty="0"/>
          </a:p>
        </p:txBody>
      </p:sp>
      <p:sp>
        <p:nvSpPr>
          <p:cNvPr id="5" name="Slide Number Placeholder 4"/>
          <p:cNvSpPr>
            <a:spLocks noGrp="1"/>
          </p:cNvSpPr>
          <p:nvPr>
            <p:ph type="sldNum" sz="quarter" idx="12"/>
          </p:nvPr>
        </p:nvSpPr>
        <p:spPr/>
        <p:txBody>
          <a:bodyPr/>
          <a:lstStyle/>
          <a:p>
            <a:fld id="{6ECF81E8-6DE5-4C92-89BE-5D6CD56A8BF1}" type="slidenum">
              <a:rPr lang="en-US" smtClean="0"/>
              <a:pPr/>
              <a:t>22</a:t>
            </a:fld>
            <a:endParaRPr lang="en-US"/>
          </a:p>
        </p:txBody>
      </p:sp>
    </p:spTree>
    <p:extLst>
      <p:ext uri="{BB962C8B-B14F-4D97-AF65-F5344CB8AC3E}">
        <p14:creationId xmlns:p14="http://schemas.microsoft.com/office/powerpoint/2010/main" val="1303999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Prototipo final</a:t>
            </a:r>
          </a:p>
        </p:txBody>
      </p:sp>
      <p:sp>
        <p:nvSpPr>
          <p:cNvPr id="3" name="Content Placeholder 2"/>
          <p:cNvSpPr>
            <a:spLocks noGrp="1"/>
          </p:cNvSpPr>
          <p:nvPr>
            <p:ph idx="1"/>
          </p:nvPr>
        </p:nvSpPr>
        <p:spPr>
          <a:xfrm>
            <a:off x="585084" y="1739666"/>
            <a:ext cx="7720716" cy="4356334"/>
          </a:xfrm>
        </p:spPr>
        <p:txBody>
          <a:bodyPr>
            <a:normAutofit/>
          </a:bodyPr>
          <a:lstStyle/>
          <a:p>
            <a:pPr marL="0" indent="0">
              <a:buNone/>
            </a:pPr>
            <a:r>
              <a:rPr lang="es-ES" dirty="0"/>
              <a:t>Mejoras software gracias a la Raspberry</a:t>
            </a:r>
          </a:p>
          <a:p>
            <a:r>
              <a:rPr lang="es-ES" dirty="0"/>
              <a:t>Acceso por SSH</a:t>
            </a:r>
          </a:p>
          <a:p>
            <a:r>
              <a:rPr lang="es-ES" dirty="0"/>
              <a:t>MySQL local y remoto</a:t>
            </a:r>
          </a:p>
          <a:p>
            <a:r>
              <a:rPr lang="es-ES" dirty="0"/>
              <a:t>Acceso por XRDP</a:t>
            </a:r>
          </a:p>
          <a:p>
            <a:r>
              <a:rPr lang="es-ES" dirty="0"/>
              <a:t>IDE de Arduino</a:t>
            </a:r>
          </a:p>
          <a:p>
            <a:r>
              <a:rPr lang="es-ES" dirty="0" err="1"/>
              <a:t>AVRDude</a:t>
            </a:r>
            <a:endParaRPr lang="es-ES" dirty="0"/>
          </a:p>
          <a:p>
            <a:pPr marL="0" indent="0">
              <a:buNone/>
            </a:pPr>
            <a:endParaRPr lang="es-ES" dirty="0"/>
          </a:p>
          <a:p>
            <a:pPr marL="0" indent="0">
              <a:buNone/>
            </a:pPr>
            <a:r>
              <a:rPr lang="es-ES" sz="3200" dirty="0">
                <a:solidFill>
                  <a:srgbClr val="07655E"/>
                </a:solidFill>
              </a:rPr>
              <a:t>Pruebas y validación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7214" y="2470033"/>
            <a:ext cx="3860800" cy="2895600"/>
          </a:xfrm>
          <a:prstGeom prst="rect">
            <a:avLst/>
          </a:prstGeom>
        </p:spPr>
      </p:pic>
      <p:sp>
        <p:nvSpPr>
          <p:cNvPr id="5" name="Slide Number Placeholder 4"/>
          <p:cNvSpPr>
            <a:spLocks noGrp="1"/>
          </p:cNvSpPr>
          <p:nvPr>
            <p:ph type="sldNum" sz="quarter" idx="12"/>
          </p:nvPr>
        </p:nvSpPr>
        <p:spPr/>
        <p:txBody>
          <a:bodyPr/>
          <a:lstStyle/>
          <a:p>
            <a:fld id="{6ECF81E8-6DE5-4C92-89BE-5D6CD56A8BF1}" type="slidenum">
              <a:rPr lang="en-US" smtClean="0"/>
              <a:pPr/>
              <a:t>23</a:t>
            </a:fld>
            <a:endParaRPr lang="en-US"/>
          </a:p>
        </p:txBody>
      </p:sp>
    </p:spTree>
    <p:extLst>
      <p:ext uri="{BB962C8B-B14F-4D97-AF65-F5344CB8AC3E}">
        <p14:creationId xmlns:p14="http://schemas.microsoft.com/office/powerpoint/2010/main" val="163682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Prototipo final (Vídeo)</a:t>
            </a:r>
          </a:p>
        </p:txBody>
      </p:sp>
      <p:sp>
        <p:nvSpPr>
          <p:cNvPr id="4" name="Slide Number Placeholder 3"/>
          <p:cNvSpPr>
            <a:spLocks noGrp="1"/>
          </p:cNvSpPr>
          <p:nvPr>
            <p:ph type="sldNum" sz="quarter" idx="12"/>
          </p:nvPr>
        </p:nvSpPr>
        <p:spPr/>
        <p:txBody>
          <a:bodyPr/>
          <a:lstStyle/>
          <a:p>
            <a:fld id="{6ECF81E8-6DE5-4C92-89BE-5D6CD56A8BF1}" type="slidenum">
              <a:rPr lang="en-US" smtClean="0"/>
              <a:pPr/>
              <a:t>24</a:t>
            </a:fld>
            <a:endParaRPr lang="en-US"/>
          </a:p>
        </p:txBody>
      </p:sp>
      <p:sp>
        <p:nvSpPr>
          <p:cNvPr id="6" name="Content Placeholder 5">
            <a:extLst>
              <a:ext uri="{FF2B5EF4-FFF2-40B4-BE49-F238E27FC236}">
                <a16:creationId xmlns:a16="http://schemas.microsoft.com/office/drawing/2014/main" id="{3E2F7B97-BB24-4756-8977-DDB281137D6D}"/>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3820402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76576" y="2362200"/>
            <a:ext cx="7772400" cy="646331"/>
          </a:xfrm>
        </p:spPr>
        <p:txBody>
          <a:bodyPr/>
          <a:lstStyle/>
          <a:p>
            <a:r>
              <a:rPr lang="es-ES" dirty="0"/>
              <a:t>Armario final</a:t>
            </a:r>
          </a:p>
        </p:txBody>
      </p:sp>
      <p:sp>
        <p:nvSpPr>
          <p:cNvPr id="5" name="Subtitle 4"/>
          <p:cNvSpPr>
            <a:spLocks noGrp="1"/>
          </p:cNvSpPr>
          <p:nvPr>
            <p:ph type="subTitle" idx="1"/>
          </p:nvPr>
        </p:nvSpPr>
        <p:spPr>
          <a:xfrm>
            <a:off x="776576" y="3048000"/>
            <a:ext cx="7772400" cy="461665"/>
          </a:xfrm>
        </p:spPr>
        <p:txBody>
          <a:bodyPr>
            <a:normAutofit/>
          </a:bodyPr>
          <a:lstStyle/>
          <a:p>
            <a:r>
              <a:rPr lang="es-ES" dirty="0"/>
              <a:t>Componentes, software y herramientas</a:t>
            </a:r>
          </a:p>
        </p:txBody>
      </p:sp>
      <p:sp>
        <p:nvSpPr>
          <p:cNvPr id="3" name="Slide Number Placeholder 2"/>
          <p:cNvSpPr>
            <a:spLocks noGrp="1"/>
          </p:cNvSpPr>
          <p:nvPr>
            <p:ph type="sldNum" sz="quarter" idx="12"/>
          </p:nvPr>
        </p:nvSpPr>
        <p:spPr/>
        <p:txBody>
          <a:bodyPr/>
          <a:lstStyle/>
          <a:p>
            <a:fld id="{6ECF81E8-6DE5-4C92-89BE-5D6CD56A8BF1}" type="slidenum">
              <a:rPr lang="en-US" smtClean="0"/>
              <a:pPr/>
              <a:t>25</a:t>
            </a:fld>
            <a:endParaRPr lang="en-US" dirty="0"/>
          </a:p>
        </p:txBody>
      </p:sp>
    </p:spTree>
    <p:extLst>
      <p:ext uri="{BB962C8B-B14F-4D97-AF65-F5344CB8AC3E}">
        <p14:creationId xmlns:p14="http://schemas.microsoft.com/office/powerpoint/2010/main" val="3911324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Armario final</a:t>
            </a:r>
          </a:p>
        </p:txBody>
      </p:sp>
      <p:sp>
        <p:nvSpPr>
          <p:cNvPr id="3" name="Content Placeholder 2"/>
          <p:cNvSpPr>
            <a:spLocks noGrp="1"/>
          </p:cNvSpPr>
          <p:nvPr>
            <p:ph idx="1"/>
          </p:nvPr>
        </p:nvSpPr>
        <p:spPr>
          <a:xfrm>
            <a:off x="585084" y="1739666"/>
            <a:ext cx="3986916" cy="4356334"/>
          </a:xfrm>
        </p:spPr>
        <p:txBody>
          <a:bodyPr>
            <a:normAutofit/>
          </a:bodyPr>
          <a:lstStyle/>
          <a:p>
            <a:pPr marL="0" indent="0">
              <a:buNone/>
            </a:pPr>
            <a:r>
              <a:rPr lang="es-ES" dirty="0"/>
              <a:t>Cambios solicitados</a:t>
            </a:r>
          </a:p>
          <a:p>
            <a:pPr lvl="1"/>
            <a:r>
              <a:rPr lang="es-ES" dirty="0"/>
              <a:t>Separación Banco-Armario</a:t>
            </a:r>
          </a:p>
          <a:p>
            <a:pPr lvl="1"/>
            <a:r>
              <a:rPr lang="es-ES" dirty="0"/>
              <a:t>Mangueras largas, pulsador</a:t>
            </a:r>
          </a:p>
          <a:p>
            <a:pPr lvl="1"/>
            <a:r>
              <a:rPr lang="es-ES" dirty="0"/>
              <a:t>Conexiones por pasamuros</a:t>
            </a:r>
          </a:p>
          <a:p>
            <a:pPr lvl="2"/>
            <a:r>
              <a:rPr lang="es-ES" dirty="0"/>
              <a:t>RJ45, USB</a:t>
            </a:r>
          </a:p>
          <a:p>
            <a:pPr lvl="1"/>
            <a:r>
              <a:rPr lang="es-ES" dirty="0"/>
              <a:t>Display altura ojos</a:t>
            </a:r>
          </a:p>
          <a:p>
            <a:pPr lvl="1"/>
            <a:endParaRPr lang="es-ES" dirty="0"/>
          </a:p>
          <a:p>
            <a:pPr marL="0" indent="0">
              <a:buNone/>
            </a:pPr>
            <a:endParaRPr lang="es-ES" dirty="0"/>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dirty="0"/>
              <a:t>Mejoras adicionales</a:t>
            </a:r>
          </a:p>
          <a:p>
            <a:pPr lvl="1"/>
            <a:r>
              <a:rPr lang="es-ES" dirty="0" err="1"/>
              <a:t>Shucko</a:t>
            </a:r>
            <a:r>
              <a:rPr lang="es-ES" dirty="0"/>
              <a:t> y </a:t>
            </a:r>
            <a:r>
              <a:rPr lang="es-ES" dirty="0" err="1"/>
              <a:t>trafo</a:t>
            </a:r>
            <a:endParaRPr lang="es-ES" dirty="0"/>
          </a:p>
          <a:p>
            <a:pPr lvl="1"/>
            <a:r>
              <a:rPr lang="es-ES" dirty="0"/>
              <a:t>DIM y </a:t>
            </a:r>
            <a:r>
              <a:rPr lang="es-ES" dirty="0" err="1"/>
              <a:t>clemas</a:t>
            </a:r>
            <a:endParaRPr lang="es-ES" dirty="0"/>
          </a:p>
          <a:p>
            <a:pPr lvl="1"/>
            <a:r>
              <a:rPr lang="es-ES" dirty="0"/>
              <a:t>Alimentación pasamuros con interruptor y fusible</a:t>
            </a:r>
          </a:p>
          <a:p>
            <a:pPr lvl="1"/>
            <a:r>
              <a:rPr lang="es-ES" dirty="0"/>
              <a:t>…</a:t>
            </a:r>
          </a:p>
          <a:p>
            <a:pPr lvl="1"/>
            <a:endParaRPr lang="es-ES" dirty="0"/>
          </a:p>
          <a:p>
            <a:pPr marL="0" indent="0">
              <a:buFont typeface="Arial" pitchFamily="34" charset="0"/>
              <a:buNone/>
            </a:pPr>
            <a:endParaRPr lang="es-E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633" y="2068347"/>
            <a:ext cx="3643004" cy="2732253"/>
          </a:xfrm>
          <a:prstGeom prst="rect">
            <a:avLst/>
          </a:prstGeom>
        </p:spPr>
      </p:pic>
      <p:sp>
        <p:nvSpPr>
          <p:cNvPr id="6" name="Slide Number Placeholder 5"/>
          <p:cNvSpPr>
            <a:spLocks noGrp="1"/>
          </p:cNvSpPr>
          <p:nvPr>
            <p:ph type="sldNum" sz="quarter" idx="12"/>
          </p:nvPr>
        </p:nvSpPr>
        <p:spPr/>
        <p:txBody>
          <a:bodyPr/>
          <a:lstStyle/>
          <a:p>
            <a:fld id="{6ECF81E8-6DE5-4C92-89BE-5D6CD56A8BF1}" type="slidenum">
              <a:rPr lang="en-US" smtClean="0"/>
              <a:pPr/>
              <a:t>26</a:t>
            </a:fld>
            <a:endParaRPr lang="en-US"/>
          </a:p>
        </p:txBody>
      </p:sp>
    </p:spTree>
    <p:extLst>
      <p:ext uri="{BB962C8B-B14F-4D97-AF65-F5344CB8AC3E}">
        <p14:creationId xmlns:p14="http://schemas.microsoft.com/office/powerpoint/2010/main" val="3096219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Armario final</a:t>
            </a:r>
          </a:p>
        </p:txBody>
      </p:sp>
      <p:sp>
        <p:nvSpPr>
          <p:cNvPr id="3" name="Content Placeholder 2"/>
          <p:cNvSpPr>
            <a:spLocks noGrp="1"/>
          </p:cNvSpPr>
          <p:nvPr>
            <p:ph idx="1"/>
          </p:nvPr>
        </p:nvSpPr>
        <p:spPr>
          <a:xfrm>
            <a:off x="585084" y="1739666"/>
            <a:ext cx="3986916" cy="4356334"/>
          </a:xfrm>
        </p:spPr>
        <p:txBody>
          <a:bodyPr>
            <a:normAutofit/>
          </a:bodyPr>
          <a:lstStyle/>
          <a:p>
            <a:pPr lvl="1"/>
            <a:endParaRPr lang="es-ES" dirty="0"/>
          </a:p>
          <a:p>
            <a:pPr marL="0" indent="0">
              <a:buNone/>
            </a:pPr>
            <a:endParaRPr lang="es-ES" dirty="0"/>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539327"/>
            <a:ext cx="6075565" cy="4556673"/>
          </a:xfrm>
          <a:prstGeom prst="rect">
            <a:avLst/>
          </a:prstGeom>
        </p:spPr>
      </p:pic>
      <p:sp>
        <p:nvSpPr>
          <p:cNvPr id="6" name="Slide Number Placeholder 5"/>
          <p:cNvSpPr>
            <a:spLocks noGrp="1"/>
          </p:cNvSpPr>
          <p:nvPr>
            <p:ph type="sldNum" sz="quarter" idx="12"/>
          </p:nvPr>
        </p:nvSpPr>
        <p:spPr/>
        <p:txBody>
          <a:bodyPr/>
          <a:lstStyle/>
          <a:p>
            <a:fld id="{6ECF81E8-6DE5-4C92-89BE-5D6CD56A8BF1}" type="slidenum">
              <a:rPr lang="en-US" smtClean="0"/>
              <a:pPr/>
              <a:t>27</a:t>
            </a:fld>
            <a:endParaRPr lang="en-US"/>
          </a:p>
        </p:txBody>
      </p:sp>
    </p:spTree>
    <p:extLst>
      <p:ext uri="{BB962C8B-B14F-4D97-AF65-F5344CB8AC3E}">
        <p14:creationId xmlns:p14="http://schemas.microsoft.com/office/powerpoint/2010/main" val="1351314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Esquema de Conexiones</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2045940"/>
            <a:ext cx="5134692" cy="3057952"/>
          </a:xfrm>
          <a:prstGeom prst="rect">
            <a:avLst/>
          </a:prstGeom>
        </p:spPr>
      </p:pic>
      <p:sp>
        <p:nvSpPr>
          <p:cNvPr id="8" name="Content Placeholder 2"/>
          <p:cNvSpPr>
            <a:spLocks noGrp="1"/>
          </p:cNvSpPr>
          <p:nvPr>
            <p:ph idx="1"/>
          </p:nvPr>
        </p:nvSpPr>
        <p:spPr>
          <a:xfrm>
            <a:off x="585084" y="1739666"/>
            <a:ext cx="3986916" cy="4356334"/>
          </a:xfrm>
        </p:spPr>
        <p:txBody>
          <a:bodyPr>
            <a:normAutofit/>
          </a:bodyPr>
          <a:lstStyle/>
          <a:p>
            <a:r>
              <a:rPr lang="es-ES" dirty="0"/>
              <a:t>Lógica cableada</a:t>
            </a:r>
          </a:p>
          <a:p>
            <a:r>
              <a:rPr lang="es-ES" dirty="0"/>
              <a:t>I2C</a:t>
            </a:r>
          </a:p>
          <a:p>
            <a:r>
              <a:rPr lang="es-ES" dirty="0"/>
              <a:t>Serial</a:t>
            </a:r>
          </a:p>
          <a:p>
            <a:r>
              <a:rPr lang="es-ES" dirty="0"/>
              <a:t>Protocolo propio</a:t>
            </a:r>
          </a:p>
          <a:p>
            <a:pPr lvl="1"/>
            <a:endParaRPr lang="es-ES" dirty="0"/>
          </a:p>
          <a:p>
            <a:pPr marL="0" indent="0">
              <a:buNone/>
            </a:pPr>
            <a:endParaRPr lang="es-ES" dirty="0"/>
          </a:p>
        </p:txBody>
      </p:sp>
      <p:sp>
        <p:nvSpPr>
          <p:cNvPr id="4" name="Slide Number Placeholder 3"/>
          <p:cNvSpPr>
            <a:spLocks noGrp="1"/>
          </p:cNvSpPr>
          <p:nvPr>
            <p:ph type="sldNum" sz="quarter" idx="12"/>
          </p:nvPr>
        </p:nvSpPr>
        <p:spPr/>
        <p:txBody>
          <a:bodyPr/>
          <a:lstStyle/>
          <a:p>
            <a:fld id="{6ECF81E8-6DE5-4C92-89BE-5D6CD56A8BF1}" type="slidenum">
              <a:rPr lang="en-US" smtClean="0"/>
              <a:pPr/>
              <a:t>28</a:t>
            </a:fld>
            <a:endParaRPr lang="en-US"/>
          </a:p>
        </p:txBody>
      </p:sp>
    </p:spTree>
    <p:extLst>
      <p:ext uri="{BB962C8B-B14F-4D97-AF65-F5344CB8AC3E}">
        <p14:creationId xmlns:p14="http://schemas.microsoft.com/office/powerpoint/2010/main" val="226055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Freeduino</a:t>
            </a:r>
            <a:r>
              <a:rPr lang="es-ES" dirty="0"/>
              <a:t> Mega</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sp>
        <p:nvSpPr>
          <p:cNvPr id="7" name="Content Placeholder 2"/>
          <p:cNvSpPr>
            <a:spLocks noGrp="1"/>
          </p:cNvSpPr>
          <p:nvPr>
            <p:ph idx="1"/>
          </p:nvPr>
        </p:nvSpPr>
        <p:spPr>
          <a:xfrm>
            <a:off x="585084" y="1739666"/>
            <a:ext cx="3986916" cy="1745776"/>
          </a:xfrm>
        </p:spPr>
        <p:txBody>
          <a:bodyPr>
            <a:normAutofit/>
          </a:bodyPr>
          <a:lstStyle/>
          <a:p>
            <a:r>
              <a:rPr lang="es-ES" dirty="0"/>
              <a:t>Cerebro del sistema</a:t>
            </a:r>
          </a:p>
          <a:p>
            <a:r>
              <a:rPr lang="es-ES" dirty="0"/>
              <a:t>Máquina de estados</a:t>
            </a:r>
          </a:p>
          <a:p>
            <a:r>
              <a:rPr lang="es-ES" dirty="0"/>
              <a:t>Interacción con el operador</a:t>
            </a:r>
          </a:p>
          <a:p>
            <a:endParaRPr lang="es-ES" dirty="0"/>
          </a:p>
          <a:p>
            <a:endParaRPr lang="es-ES" dirty="0"/>
          </a:p>
          <a:p>
            <a:pPr marL="0" indent="0">
              <a:buNone/>
            </a:pPr>
            <a:endParaRPr lang="es-ES" dirty="0"/>
          </a:p>
        </p:txBody>
      </p:sp>
      <p:sp>
        <p:nvSpPr>
          <p:cNvPr id="8" name="Content Placeholder 2"/>
          <p:cNvSpPr txBox="1">
            <a:spLocks/>
          </p:cNvSpPr>
          <p:nvPr/>
        </p:nvSpPr>
        <p:spPr>
          <a:xfrm>
            <a:off x="585084" y="3485442"/>
            <a:ext cx="4139316" cy="23057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solidFill>
                  <a:srgbClr val="07655E"/>
                </a:solidFill>
              </a:rPr>
              <a:t>Hardware</a:t>
            </a:r>
          </a:p>
          <a:p>
            <a:r>
              <a:rPr lang="es-ES" dirty="0"/>
              <a:t>Leds, </a:t>
            </a:r>
            <a:r>
              <a:rPr lang="es-ES" dirty="0" err="1"/>
              <a:t>buzzer</a:t>
            </a:r>
            <a:r>
              <a:rPr lang="es-ES" dirty="0"/>
              <a:t>: PWM</a:t>
            </a:r>
          </a:p>
          <a:p>
            <a:r>
              <a:rPr lang="es-ES" dirty="0"/>
              <a:t>Pulsadores, </a:t>
            </a:r>
            <a:r>
              <a:rPr lang="es-ES" dirty="0" err="1"/>
              <a:t>endstops</a:t>
            </a:r>
            <a:r>
              <a:rPr lang="es-ES" dirty="0"/>
              <a:t>, botón</a:t>
            </a:r>
          </a:p>
          <a:p>
            <a:pPr lvl="1"/>
            <a:r>
              <a:rPr lang="es-ES" dirty="0" err="1"/>
              <a:t>Pull</a:t>
            </a:r>
            <a:r>
              <a:rPr lang="es-ES" dirty="0"/>
              <a:t>-ups por software</a:t>
            </a:r>
          </a:p>
          <a:p>
            <a:r>
              <a:rPr lang="es-ES" dirty="0"/>
              <a:t>Alimentación por </a:t>
            </a:r>
            <a:r>
              <a:rPr lang="es-ES" dirty="0" err="1"/>
              <a:t>Vin</a:t>
            </a:r>
            <a:endParaRPr lang="es-ES" dirty="0"/>
          </a:p>
          <a:p>
            <a:pPr marL="0" indent="0">
              <a:buFont typeface="Arial" pitchFamily="34" charset="0"/>
              <a:buNone/>
            </a:pPr>
            <a:endParaRPr lang="es-ES" dirty="0"/>
          </a:p>
        </p:txBody>
      </p:sp>
      <p:sp>
        <p:nvSpPr>
          <p:cNvPr id="9" name="Content Placeholder 2"/>
          <p:cNvSpPr txBox="1">
            <a:spLocks/>
          </p:cNvSpPr>
          <p:nvPr/>
        </p:nvSpPr>
        <p:spPr>
          <a:xfrm>
            <a:off x="4776084" y="1743474"/>
            <a:ext cx="3758316" cy="27523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solidFill>
                  <a:srgbClr val="07655E"/>
                </a:solidFill>
              </a:rPr>
              <a:t>Software</a:t>
            </a:r>
          </a:p>
          <a:p>
            <a:r>
              <a:rPr lang="es-ES" dirty="0"/>
              <a:t>IDE Arduino 1.0.6</a:t>
            </a:r>
          </a:p>
          <a:p>
            <a:r>
              <a:rPr lang="es-ES" dirty="0" err="1"/>
              <a:t>Libs</a:t>
            </a:r>
            <a:r>
              <a:rPr lang="es-ES" dirty="0"/>
              <a:t>: </a:t>
            </a:r>
            <a:r>
              <a:rPr lang="es-ES" dirty="0" err="1"/>
              <a:t>LiquidCrystal</a:t>
            </a:r>
            <a:r>
              <a:rPr lang="es-ES" dirty="0"/>
              <a:t>, Wire, </a:t>
            </a:r>
            <a:r>
              <a:rPr lang="es-ES" dirty="0" err="1"/>
              <a:t>MinIMU</a:t>
            </a:r>
            <a:endParaRPr lang="es-ES" dirty="0"/>
          </a:p>
          <a:p>
            <a:r>
              <a:rPr lang="es-ES" dirty="0"/>
              <a:t>Canales serial TTL</a:t>
            </a:r>
          </a:p>
          <a:p>
            <a:pPr marL="0" indent="0">
              <a:buFont typeface="Arial" pitchFamily="34" charset="0"/>
              <a:buNone/>
            </a:pPr>
            <a:endParaRPr lang="es-E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4030742"/>
            <a:ext cx="2748516" cy="1989058"/>
          </a:xfrm>
          <a:prstGeom prst="rect">
            <a:avLst/>
          </a:prstGeom>
        </p:spPr>
      </p:pic>
      <p:sp>
        <p:nvSpPr>
          <p:cNvPr id="6" name="Slide Number Placeholder 5"/>
          <p:cNvSpPr>
            <a:spLocks noGrp="1"/>
          </p:cNvSpPr>
          <p:nvPr>
            <p:ph type="sldNum" sz="quarter" idx="12"/>
          </p:nvPr>
        </p:nvSpPr>
        <p:spPr/>
        <p:txBody>
          <a:bodyPr/>
          <a:lstStyle/>
          <a:p>
            <a:fld id="{6ECF81E8-6DE5-4C92-89BE-5D6CD56A8BF1}" type="slidenum">
              <a:rPr lang="en-US" smtClean="0"/>
              <a:pPr/>
              <a:t>29</a:t>
            </a:fld>
            <a:endParaRPr lang="en-US"/>
          </a:p>
        </p:txBody>
      </p:sp>
    </p:spTree>
    <p:extLst>
      <p:ext uri="{BB962C8B-B14F-4D97-AF65-F5344CB8AC3E}">
        <p14:creationId xmlns:p14="http://schemas.microsoft.com/office/powerpoint/2010/main" val="327630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76576" y="2362200"/>
            <a:ext cx="7772400" cy="646331"/>
          </a:xfrm>
        </p:spPr>
        <p:txBody>
          <a:bodyPr/>
          <a:lstStyle/>
          <a:p>
            <a:r>
              <a:rPr lang="es-ES" dirty="0"/>
              <a:t>Contexto</a:t>
            </a:r>
          </a:p>
        </p:txBody>
      </p:sp>
      <p:sp>
        <p:nvSpPr>
          <p:cNvPr id="5" name="Subtitle 4"/>
          <p:cNvSpPr>
            <a:spLocks noGrp="1"/>
          </p:cNvSpPr>
          <p:nvPr>
            <p:ph type="subTitle" idx="1"/>
          </p:nvPr>
        </p:nvSpPr>
        <p:spPr>
          <a:xfrm>
            <a:off x="776576" y="3048000"/>
            <a:ext cx="7772400" cy="461665"/>
          </a:xfrm>
        </p:spPr>
        <p:txBody>
          <a:bodyPr>
            <a:normAutofit/>
          </a:bodyPr>
          <a:lstStyle/>
          <a:p>
            <a:r>
              <a:rPr lang="es-ES" dirty="0"/>
              <a:t>Objetivo, motivo y requisitos del proyecto </a:t>
            </a:r>
          </a:p>
        </p:txBody>
      </p:sp>
      <p:sp>
        <p:nvSpPr>
          <p:cNvPr id="3" name="Slide Number Placeholder 2"/>
          <p:cNvSpPr>
            <a:spLocks noGrp="1"/>
          </p:cNvSpPr>
          <p:nvPr>
            <p:ph type="sldNum" sz="quarter" idx="12"/>
          </p:nvPr>
        </p:nvSpPr>
        <p:spPr/>
        <p:txBody>
          <a:bodyPr/>
          <a:lstStyle/>
          <a:p>
            <a:fld id="{6ECF81E8-6DE5-4C92-89BE-5D6CD56A8BF1}" type="slidenum">
              <a:rPr lang="en-US" smtClean="0"/>
              <a:pPr/>
              <a:t>3</a:t>
            </a:fld>
            <a:endParaRPr lang="en-US" dirty="0"/>
          </a:p>
        </p:txBody>
      </p:sp>
    </p:spTree>
    <p:extLst>
      <p:ext uri="{BB962C8B-B14F-4D97-AF65-F5344CB8AC3E}">
        <p14:creationId xmlns:p14="http://schemas.microsoft.com/office/powerpoint/2010/main" val="3336338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Shield</a:t>
            </a:r>
            <a:r>
              <a:rPr lang="es-ES" dirty="0"/>
              <a:t> Mega</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sp>
        <p:nvSpPr>
          <p:cNvPr id="7" name="Content Placeholder 2"/>
          <p:cNvSpPr>
            <a:spLocks noGrp="1"/>
          </p:cNvSpPr>
          <p:nvPr>
            <p:ph idx="1"/>
          </p:nvPr>
        </p:nvSpPr>
        <p:spPr>
          <a:xfrm>
            <a:off x="585084" y="1739666"/>
            <a:ext cx="3986916" cy="1745776"/>
          </a:xfrm>
        </p:spPr>
        <p:txBody>
          <a:bodyPr>
            <a:normAutofit/>
          </a:bodyPr>
          <a:lstStyle/>
          <a:p>
            <a:r>
              <a:rPr lang="es-ES" dirty="0"/>
              <a:t>Interfaz salida a </a:t>
            </a:r>
            <a:r>
              <a:rPr lang="es-ES" dirty="0" err="1"/>
              <a:t>bornas</a:t>
            </a:r>
            <a:endParaRPr lang="es-ES" dirty="0"/>
          </a:p>
          <a:p>
            <a:r>
              <a:rPr lang="es-ES" dirty="0"/>
              <a:t>Resistencias Leds</a:t>
            </a:r>
          </a:p>
          <a:p>
            <a:r>
              <a:rPr lang="es-ES" dirty="0" err="1"/>
              <a:t>Pull</a:t>
            </a:r>
            <a:r>
              <a:rPr lang="es-ES" dirty="0"/>
              <a:t>-ups I2C</a:t>
            </a:r>
          </a:p>
          <a:p>
            <a:endParaRPr lang="es-ES" dirty="0"/>
          </a:p>
          <a:p>
            <a:pPr marL="0" indent="0">
              <a:buNone/>
            </a:pPr>
            <a:endParaRPr lang="es-ES" dirty="0"/>
          </a:p>
        </p:txBody>
      </p:sp>
      <p:sp>
        <p:nvSpPr>
          <p:cNvPr id="8" name="Content Placeholder 2"/>
          <p:cNvSpPr txBox="1">
            <a:spLocks/>
          </p:cNvSpPr>
          <p:nvPr/>
        </p:nvSpPr>
        <p:spPr>
          <a:xfrm>
            <a:off x="4776084" y="1739666"/>
            <a:ext cx="4139316" cy="23057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solidFill>
                  <a:srgbClr val="07655E"/>
                </a:solidFill>
              </a:rPr>
              <a:t>Prototipado</a:t>
            </a:r>
          </a:p>
          <a:p>
            <a:r>
              <a:rPr lang="es-ES" dirty="0" err="1"/>
              <a:t>KiCAD</a:t>
            </a:r>
            <a:endParaRPr lang="es-ES" dirty="0"/>
          </a:p>
          <a:p>
            <a:r>
              <a:rPr lang="es-ES" dirty="0" err="1"/>
              <a:t>Cyclone</a:t>
            </a:r>
            <a:r>
              <a:rPr lang="es-ES" dirty="0"/>
              <a:t>, </a:t>
            </a:r>
            <a:r>
              <a:rPr lang="es-ES" dirty="0" err="1"/>
              <a:t>flatcam</a:t>
            </a:r>
            <a:r>
              <a:rPr lang="es-ES" dirty="0"/>
              <a:t> y </a:t>
            </a:r>
            <a:r>
              <a:rPr lang="es-ES" dirty="0" err="1"/>
              <a:t>CncGcodeController</a:t>
            </a:r>
            <a:endParaRPr lang="es-E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06" y="3485442"/>
            <a:ext cx="3132271" cy="235040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259" y="3781856"/>
            <a:ext cx="3142689" cy="2053988"/>
          </a:xfrm>
          <a:prstGeom prst="rect">
            <a:avLst/>
          </a:prstGeom>
        </p:spPr>
      </p:pic>
      <p:sp>
        <p:nvSpPr>
          <p:cNvPr id="4" name="Slide Number Placeholder 3"/>
          <p:cNvSpPr>
            <a:spLocks noGrp="1"/>
          </p:cNvSpPr>
          <p:nvPr>
            <p:ph type="sldNum" sz="quarter" idx="12"/>
          </p:nvPr>
        </p:nvSpPr>
        <p:spPr/>
        <p:txBody>
          <a:bodyPr/>
          <a:lstStyle/>
          <a:p>
            <a:fld id="{6ECF81E8-6DE5-4C92-89BE-5D6CD56A8BF1}" type="slidenum">
              <a:rPr lang="en-US" smtClean="0"/>
              <a:pPr/>
              <a:t>30</a:t>
            </a:fld>
            <a:endParaRPr lang="en-US"/>
          </a:p>
        </p:txBody>
      </p:sp>
    </p:spTree>
    <p:extLst>
      <p:ext uri="{BB962C8B-B14F-4D97-AF65-F5344CB8AC3E}">
        <p14:creationId xmlns:p14="http://schemas.microsoft.com/office/powerpoint/2010/main" val="4019540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Raspberry PI 2</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sp>
        <p:nvSpPr>
          <p:cNvPr id="7" name="Content Placeholder 2"/>
          <p:cNvSpPr>
            <a:spLocks noGrp="1"/>
          </p:cNvSpPr>
          <p:nvPr>
            <p:ph idx="1"/>
          </p:nvPr>
        </p:nvSpPr>
        <p:spPr>
          <a:xfrm>
            <a:off x="585084" y="1739666"/>
            <a:ext cx="3986916" cy="1745776"/>
          </a:xfrm>
        </p:spPr>
        <p:txBody>
          <a:bodyPr>
            <a:normAutofit/>
          </a:bodyPr>
          <a:lstStyle/>
          <a:p>
            <a:r>
              <a:rPr lang="es-ES" dirty="0"/>
              <a:t>Interfaz Mega - </a:t>
            </a:r>
            <a:r>
              <a:rPr lang="es-ES" dirty="0" err="1"/>
              <a:t>Zowi</a:t>
            </a:r>
            <a:endParaRPr lang="es-ES" dirty="0"/>
          </a:p>
          <a:p>
            <a:r>
              <a:rPr lang="es-ES" dirty="0"/>
              <a:t>Programador </a:t>
            </a:r>
            <a:r>
              <a:rPr lang="es-ES" dirty="0" err="1"/>
              <a:t>Zowi</a:t>
            </a:r>
            <a:endParaRPr lang="es-ES" dirty="0"/>
          </a:p>
          <a:p>
            <a:r>
              <a:rPr lang="es-ES" dirty="0"/>
              <a:t>Salida al exterior</a:t>
            </a:r>
          </a:p>
          <a:p>
            <a:endParaRPr lang="es-ES" dirty="0"/>
          </a:p>
          <a:p>
            <a:endParaRPr lang="es-ES" dirty="0"/>
          </a:p>
          <a:p>
            <a:pPr marL="0" indent="0">
              <a:buNone/>
            </a:pPr>
            <a:endParaRPr lang="es-ES" dirty="0"/>
          </a:p>
        </p:txBody>
      </p:sp>
      <p:sp>
        <p:nvSpPr>
          <p:cNvPr id="8" name="Content Placeholder 2"/>
          <p:cNvSpPr txBox="1">
            <a:spLocks/>
          </p:cNvSpPr>
          <p:nvPr/>
        </p:nvSpPr>
        <p:spPr>
          <a:xfrm>
            <a:off x="585084" y="3485442"/>
            <a:ext cx="4139316" cy="23057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solidFill>
                  <a:srgbClr val="07655E"/>
                </a:solidFill>
              </a:rPr>
              <a:t>Hardware</a:t>
            </a:r>
          </a:p>
          <a:p>
            <a:r>
              <a:rPr lang="es-ES" dirty="0" err="1"/>
              <a:t>Trafo</a:t>
            </a:r>
            <a:endParaRPr lang="es-ES" dirty="0"/>
          </a:p>
          <a:p>
            <a:r>
              <a:rPr lang="es-ES" dirty="0"/>
              <a:t>Alimentación USB </a:t>
            </a:r>
            <a:r>
              <a:rPr lang="es-ES" dirty="0" err="1"/>
              <a:t>Zowi</a:t>
            </a:r>
            <a:endParaRPr lang="es-ES" dirty="0"/>
          </a:p>
          <a:p>
            <a:r>
              <a:rPr lang="es-ES" dirty="0" err="1"/>
              <a:t>Vout</a:t>
            </a:r>
            <a:r>
              <a:rPr lang="es-ES" dirty="0"/>
              <a:t> a Mega</a:t>
            </a:r>
          </a:p>
        </p:txBody>
      </p:sp>
      <p:sp>
        <p:nvSpPr>
          <p:cNvPr id="9" name="Content Placeholder 2"/>
          <p:cNvSpPr txBox="1">
            <a:spLocks/>
          </p:cNvSpPr>
          <p:nvPr/>
        </p:nvSpPr>
        <p:spPr>
          <a:xfrm>
            <a:off x="4776084" y="1743474"/>
            <a:ext cx="3758316" cy="27523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solidFill>
                  <a:srgbClr val="07655E"/>
                </a:solidFill>
              </a:rPr>
              <a:t>Software</a:t>
            </a:r>
          </a:p>
          <a:p>
            <a:r>
              <a:rPr lang="es-ES" dirty="0"/>
              <a:t>SO </a:t>
            </a:r>
            <a:r>
              <a:rPr lang="es-ES" dirty="0" err="1"/>
              <a:t>Raspbian</a:t>
            </a:r>
            <a:endParaRPr lang="es-ES" dirty="0"/>
          </a:p>
          <a:p>
            <a:r>
              <a:rPr lang="es-ES" dirty="0"/>
              <a:t>Scripts Python y </a:t>
            </a:r>
            <a:r>
              <a:rPr lang="es-ES" dirty="0" err="1"/>
              <a:t>shell</a:t>
            </a:r>
            <a:endParaRPr lang="es-ES" dirty="0"/>
          </a:p>
          <a:p>
            <a:pPr marL="0" indent="0">
              <a:buNone/>
            </a:pPr>
            <a:endParaRPr lang="es-E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6198" y="3582530"/>
            <a:ext cx="3725699" cy="2111582"/>
          </a:xfrm>
          <a:prstGeom prst="rect">
            <a:avLst/>
          </a:prstGeom>
        </p:spPr>
      </p:pic>
      <p:sp>
        <p:nvSpPr>
          <p:cNvPr id="4" name="Slide Number Placeholder 3"/>
          <p:cNvSpPr>
            <a:spLocks noGrp="1"/>
          </p:cNvSpPr>
          <p:nvPr>
            <p:ph type="sldNum" sz="quarter" idx="12"/>
          </p:nvPr>
        </p:nvSpPr>
        <p:spPr/>
        <p:txBody>
          <a:bodyPr/>
          <a:lstStyle/>
          <a:p>
            <a:fld id="{6ECF81E8-6DE5-4C92-89BE-5D6CD56A8BF1}" type="slidenum">
              <a:rPr lang="en-US" smtClean="0"/>
              <a:pPr/>
              <a:t>31</a:t>
            </a:fld>
            <a:endParaRPr lang="en-US"/>
          </a:p>
        </p:txBody>
      </p:sp>
    </p:spTree>
    <p:extLst>
      <p:ext uri="{BB962C8B-B14F-4D97-AF65-F5344CB8AC3E}">
        <p14:creationId xmlns:p14="http://schemas.microsoft.com/office/powerpoint/2010/main" val="26081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Raspberry PI 2</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sp>
        <p:nvSpPr>
          <p:cNvPr id="7" name="Content Placeholder 2"/>
          <p:cNvSpPr>
            <a:spLocks noGrp="1"/>
          </p:cNvSpPr>
          <p:nvPr>
            <p:ph idx="1"/>
          </p:nvPr>
        </p:nvSpPr>
        <p:spPr>
          <a:xfrm>
            <a:off x="585084" y="1739665"/>
            <a:ext cx="3910716" cy="4130035"/>
          </a:xfrm>
        </p:spPr>
        <p:txBody>
          <a:bodyPr>
            <a:normAutofit/>
          </a:bodyPr>
          <a:lstStyle/>
          <a:p>
            <a:pPr marL="0" indent="0">
              <a:buNone/>
            </a:pPr>
            <a:r>
              <a:rPr lang="es-ES" dirty="0">
                <a:solidFill>
                  <a:srgbClr val="07655E"/>
                </a:solidFill>
              </a:rPr>
              <a:t>Configuración</a:t>
            </a:r>
          </a:p>
          <a:p>
            <a:r>
              <a:rPr lang="es-ES" dirty="0" err="1"/>
              <a:t>Current</a:t>
            </a:r>
            <a:r>
              <a:rPr lang="es-ES" dirty="0"/>
              <a:t> </a:t>
            </a:r>
            <a:r>
              <a:rPr lang="es-ES" dirty="0" err="1"/>
              <a:t>limit</a:t>
            </a:r>
            <a:r>
              <a:rPr lang="es-ES" dirty="0"/>
              <a:t>: config.txt</a:t>
            </a:r>
          </a:p>
          <a:p>
            <a:r>
              <a:rPr lang="es-ES" dirty="0" err="1"/>
              <a:t>Autologin</a:t>
            </a:r>
            <a:r>
              <a:rPr lang="es-ES" dirty="0"/>
              <a:t> del usuario</a:t>
            </a:r>
          </a:p>
          <a:p>
            <a:r>
              <a:rPr lang="es-ES" dirty="0"/>
              <a:t>Script .</a:t>
            </a:r>
            <a:r>
              <a:rPr lang="es-ES" dirty="0" err="1"/>
              <a:t>sh</a:t>
            </a:r>
            <a:r>
              <a:rPr lang="es-ES" dirty="0"/>
              <a:t> </a:t>
            </a:r>
            <a:r>
              <a:rPr lang="es-ES" dirty="0" err="1"/>
              <a:t>rearranque</a:t>
            </a:r>
            <a:endParaRPr lang="es-ES" dirty="0"/>
          </a:p>
          <a:p>
            <a:r>
              <a:rPr lang="es-ES" dirty="0" err="1"/>
              <a:t>Autostart</a:t>
            </a:r>
            <a:r>
              <a:rPr lang="es-ES" dirty="0"/>
              <a:t> del .</a:t>
            </a:r>
            <a:r>
              <a:rPr lang="es-ES" dirty="0" err="1"/>
              <a:t>sh</a:t>
            </a:r>
            <a:endParaRPr lang="es-ES" dirty="0"/>
          </a:p>
          <a:p>
            <a:r>
              <a:rPr lang="es-ES" dirty="0"/>
              <a:t>Protocolo comunicación</a:t>
            </a:r>
          </a:p>
          <a:p>
            <a:r>
              <a:rPr lang="es-ES" dirty="0"/>
              <a:t>Reglas de los puertos </a:t>
            </a:r>
            <a:r>
              <a:rPr lang="es-ES" dirty="0" err="1"/>
              <a:t>usb</a:t>
            </a:r>
            <a:endParaRPr lang="es-ES" dirty="0"/>
          </a:p>
          <a:p>
            <a:r>
              <a:rPr lang="es-ES" dirty="0" err="1"/>
              <a:t>Bind</a:t>
            </a:r>
            <a:r>
              <a:rPr lang="es-ES" dirty="0"/>
              <a:t> – </a:t>
            </a:r>
            <a:r>
              <a:rPr lang="es-ES" dirty="0" err="1"/>
              <a:t>unbind</a:t>
            </a:r>
            <a:r>
              <a:rPr lang="es-ES" dirty="0"/>
              <a:t> </a:t>
            </a:r>
          </a:p>
          <a:p>
            <a:endParaRPr lang="es-ES" dirty="0"/>
          </a:p>
          <a:p>
            <a:endParaRPr lang="es-ES" dirty="0"/>
          </a:p>
          <a:p>
            <a:endParaRPr lang="es-ES" dirty="0"/>
          </a:p>
          <a:p>
            <a:pPr marL="0" indent="0">
              <a:buNone/>
            </a:pPr>
            <a:endParaRPr lang="es-ES" dirty="0"/>
          </a:p>
        </p:txBody>
      </p:sp>
      <p:sp>
        <p:nvSpPr>
          <p:cNvPr id="8" name="Content Placeholder 2"/>
          <p:cNvSpPr txBox="1">
            <a:spLocks/>
          </p:cNvSpPr>
          <p:nvPr/>
        </p:nvSpPr>
        <p:spPr>
          <a:xfrm>
            <a:off x="585084" y="4572000"/>
            <a:ext cx="4139316"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ES" dirty="0"/>
          </a:p>
        </p:txBody>
      </p:sp>
      <p:sp>
        <p:nvSpPr>
          <p:cNvPr id="10" name="Content Placeholder 2"/>
          <p:cNvSpPr txBox="1">
            <a:spLocks/>
          </p:cNvSpPr>
          <p:nvPr/>
        </p:nvSpPr>
        <p:spPr>
          <a:xfrm>
            <a:off x="4648200" y="1741967"/>
            <a:ext cx="3910716" cy="41300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dirty="0"/>
          </a:p>
          <a:p>
            <a:r>
              <a:rPr lang="es-ES" dirty="0"/>
              <a:t>Programación en Python</a:t>
            </a:r>
          </a:p>
          <a:p>
            <a:r>
              <a:rPr lang="es-ES" dirty="0"/>
              <a:t>Habilitación SSH</a:t>
            </a:r>
          </a:p>
          <a:p>
            <a:r>
              <a:rPr lang="es-ES" dirty="0"/>
              <a:t>Instalación XRDP</a:t>
            </a:r>
          </a:p>
          <a:p>
            <a:r>
              <a:rPr lang="es-ES" dirty="0"/>
              <a:t>MySQL</a:t>
            </a:r>
          </a:p>
          <a:p>
            <a:pPr lvl="1"/>
            <a:r>
              <a:rPr lang="es-ES" dirty="0"/>
              <a:t>Trazabilidad</a:t>
            </a:r>
          </a:p>
          <a:p>
            <a:pPr lvl="1"/>
            <a:r>
              <a:rPr lang="es-ES" dirty="0"/>
              <a:t>Detección errores</a:t>
            </a:r>
          </a:p>
          <a:p>
            <a:r>
              <a:rPr lang="es-ES" dirty="0"/>
              <a:t>IDE Arduino</a:t>
            </a:r>
          </a:p>
          <a:p>
            <a:r>
              <a:rPr lang="es-ES" dirty="0" err="1"/>
              <a:t>AVRdude</a:t>
            </a:r>
            <a:endParaRPr lang="es-ES" dirty="0"/>
          </a:p>
          <a:p>
            <a:endParaRPr lang="es-ES" dirty="0"/>
          </a:p>
          <a:p>
            <a:endParaRPr lang="es-ES" dirty="0"/>
          </a:p>
          <a:p>
            <a:endParaRPr lang="es-ES" dirty="0"/>
          </a:p>
          <a:p>
            <a:pPr marL="0" indent="0">
              <a:buFont typeface="Arial" pitchFamily="34" charset="0"/>
              <a:buNone/>
            </a:pPr>
            <a:endParaRPr lang="es-ES" dirty="0"/>
          </a:p>
        </p:txBody>
      </p:sp>
      <p:sp>
        <p:nvSpPr>
          <p:cNvPr id="4" name="Slide Number Placeholder 3"/>
          <p:cNvSpPr>
            <a:spLocks noGrp="1"/>
          </p:cNvSpPr>
          <p:nvPr>
            <p:ph type="sldNum" sz="quarter" idx="12"/>
          </p:nvPr>
        </p:nvSpPr>
        <p:spPr/>
        <p:txBody>
          <a:bodyPr/>
          <a:lstStyle/>
          <a:p>
            <a:fld id="{6ECF81E8-6DE5-4C92-89BE-5D6CD56A8BF1}" type="slidenum">
              <a:rPr lang="en-US" smtClean="0"/>
              <a:pPr/>
              <a:t>32</a:t>
            </a:fld>
            <a:endParaRPr lang="en-US"/>
          </a:p>
        </p:txBody>
      </p:sp>
    </p:spTree>
    <p:extLst>
      <p:ext uri="{BB962C8B-B14F-4D97-AF65-F5344CB8AC3E}">
        <p14:creationId xmlns:p14="http://schemas.microsoft.com/office/powerpoint/2010/main" val="2247495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3975470"/>
            <a:ext cx="1891930" cy="1891930"/>
          </a:xfrm>
          <a:prstGeom prst="rect">
            <a:avLst/>
          </a:prstGeom>
        </p:spPr>
      </p:pic>
      <p:sp>
        <p:nvSpPr>
          <p:cNvPr id="2" name="Title 1"/>
          <p:cNvSpPr>
            <a:spLocks noGrp="1"/>
          </p:cNvSpPr>
          <p:nvPr>
            <p:ph type="title"/>
          </p:nvPr>
        </p:nvSpPr>
        <p:spPr/>
        <p:txBody>
          <a:bodyPr/>
          <a:lstStyle/>
          <a:p>
            <a:r>
              <a:rPr lang="es-ES" dirty="0"/>
              <a:t>Otros componentes</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sp>
        <p:nvSpPr>
          <p:cNvPr id="7" name="Content Placeholder 2"/>
          <p:cNvSpPr>
            <a:spLocks noGrp="1"/>
          </p:cNvSpPr>
          <p:nvPr>
            <p:ph idx="1"/>
          </p:nvPr>
        </p:nvSpPr>
        <p:spPr>
          <a:xfrm>
            <a:off x="585084" y="1739665"/>
            <a:ext cx="3148716" cy="4130035"/>
          </a:xfrm>
        </p:spPr>
        <p:txBody>
          <a:bodyPr>
            <a:normAutofit/>
          </a:bodyPr>
          <a:lstStyle/>
          <a:p>
            <a:pPr marL="0" indent="0">
              <a:buNone/>
            </a:pPr>
            <a:r>
              <a:rPr lang="es-ES" sz="2000" dirty="0">
                <a:solidFill>
                  <a:srgbClr val="07655E"/>
                </a:solidFill>
              </a:rPr>
              <a:t>Display</a:t>
            </a:r>
          </a:p>
          <a:p>
            <a:r>
              <a:rPr lang="es-ES" sz="2000" dirty="0"/>
              <a:t>Pantalla LCD</a:t>
            </a:r>
          </a:p>
          <a:p>
            <a:r>
              <a:rPr lang="es-ES" sz="2000" dirty="0" err="1"/>
              <a:t>Backpack</a:t>
            </a:r>
            <a:r>
              <a:rPr lang="es-ES" sz="2000" dirty="0"/>
              <a:t> de </a:t>
            </a:r>
            <a:r>
              <a:rPr lang="es-ES" sz="2000" dirty="0" err="1"/>
              <a:t>Adafruit</a:t>
            </a:r>
            <a:endParaRPr lang="es-ES" sz="2000" dirty="0"/>
          </a:p>
          <a:p>
            <a:r>
              <a:rPr lang="es-ES" sz="2000" dirty="0"/>
              <a:t>I2C – </a:t>
            </a:r>
            <a:r>
              <a:rPr lang="es-ES" sz="2000" dirty="0" err="1"/>
              <a:t>LiquidCrystal.h</a:t>
            </a:r>
            <a:endParaRPr lang="es-ES" sz="2000" dirty="0"/>
          </a:p>
          <a:p>
            <a:endParaRPr lang="es-ES" sz="2000" dirty="0"/>
          </a:p>
          <a:p>
            <a:pPr marL="0" indent="0">
              <a:buNone/>
            </a:pPr>
            <a:r>
              <a:rPr lang="es-ES" sz="2000" dirty="0">
                <a:solidFill>
                  <a:srgbClr val="07655E"/>
                </a:solidFill>
              </a:rPr>
              <a:t>Componentes menores</a:t>
            </a:r>
          </a:p>
          <a:p>
            <a:r>
              <a:rPr lang="es-ES" sz="2000" dirty="0" err="1"/>
              <a:t>Buzzer</a:t>
            </a:r>
            <a:r>
              <a:rPr lang="es-ES" sz="2000" dirty="0"/>
              <a:t>, Led RGB, puntas, </a:t>
            </a:r>
            <a:r>
              <a:rPr lang="es-ES" sz="2000" dirty="0" err="1"/>
              <a:t>clemas</a:t>
            </a:r>
            <a:r>
              <a:rPr lang="es-ES" sz="2000" dirty="0"/>
              <a:t>, resistencias</a:t>
            </a:r>
          </a:p>
          <a:p>
            <a:endParaRPr lang="es-ES" sz="2000" dirty="0"/>
          </a:p>
          <a:p>
            <a:pPr marL="0" indent="0">
              <a:buNone/>
            </a:pPr>
            <a:r>
              <a:rPr lang="es-ES" sz="2000" dirty="0" err="1">
                <a:solidFill>
                  <a:srgbClr val="07655E"/>
                </a:solidFill>
              </a:rPr>
              <a:t>Power</a:t>
            </a:r>
            <a:r>
              <a:rPr lang="es-ES" sz="2000" dirty="0">
                <a:solidFill>
                  <a:srgbClr val="07655E"/>
                </a:solidFill>
              </a:rPr>
              <a:t> </a:t>
            </a:r>
            <a:r>
              <a:rPr lang="es-ES" sz="2000" dirty="0" err="1">
                <a:solidFill>
                  <a:srgbClr val="07655E"/>
                </a:solidFill>
              </a:rPr>
              <a:t>Boost</a:t>
            </a:r>
            <a:endParaRPr lang="es-ES" sz="2000" dirty="0">
              <a:solidFill>
                <a:srgbClr val="07655E"/>
              </a:solidFill>
            </a:endParaRPr>
          </a:p>
          <a:p>
            <a:r>
              <a:rPr lang="es-ES" sz="2000" dirty="0"/>
              <a:t>5V a 9V aprox.</a:t>
            </a:r>
          </a:p>
          <a:p>
            <a:endParaRPr lang="es-ES" sz="2000" dirty="0"/>
          </a:p>
          <a:p>
            <a:pPr marL="0" indent="0">
              <a:buNone/>
            </a:pPr>
            <a:endParaRPr lang="es-ES" sz="2000" dirty="0"/>
          </a:p>
        </p:txBody>
      </p:sp>
      <p:sp>
        <p:nvSpPr>
          <p:cNvPr id="8" name="Content Placeholder 2"/>
          <p:cNvSpPr txBox="1">
            <a:spLocks/>
          </p:cNvSpPr>
          <p:nvPr/>
        </p:nvSpPr>
        <p:spPr>
          <a:xfrm>
            <a:off x="585084" y="4572000"/>
            <a:ext cx="4139316"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ES" dirty="0"/>
          </a:p>
        </p:txBody>
      </p:sp>
      <p:sp>
        <p:nvSpPr>
          <p:cNvPr id="10" name="Content Placeholder 2"/>
          <p:cNvSpPr txBox="1">
            <a:spLocks/>
          </p:cNvSpPr>
          <p:nvPr/>
        </p:nvSpPr>
        <p:spPr>
          <a:xfrm>
            <a:off x="3581400" y="1741967"/>
            <a:ext cx="4977516" cy="412773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dirty="0" err="1">
                <a:solidFill>
                  <a:srgbClr val="07655E"/>
                </a:solidFill>
              </a:rPr>
              <a:t>Zowi</a:t>
            </a:r>
            <a:endParaRPr lang="es-ES" sz="2000" dirty="0">
              <a:solidFill>
                <a:srgbClr val="07655E"/>
              </a:solidFill>
            </a:endParaRPr>
          </a:p>
          <a:p>
            <a:r>
              <a:rPr lang="es-ES" sz="2000" dirty="0"/>
              <a:t>Intérprete .</a:t>
            </a:r>
            <a:r>
              <a:rPr lang="es-ES" sz="2000" dirty="0" err="1"/>
              <a:t>ino</a:t>
            </a:r>
            <a:endParaRPr lang="es-ES" sz="2000" dirty="0"/>
          </a:p>
          <a:p>
            <a:r>
              <a:rPr lang="es-ES" sz="2000" dirty="0"/>
              <a:t>Serial a Raspberry</a:t>
            </a:r>
          </a:p>
          <a:p>
            <a:r>
              <a:rPr lang="es-ES" sz="2000" dirty="0"/>
              <a:t>Servos</a:t>
            </a:r>
          </a:p>
          <a:p>
            <a:pPr lvl="1"/>
            <a:r>
              <a:rPr lang="es-ES" sz="1800" dirty="0"/>
              <a:t>Movimiento con </a:t>
            </a:r>
            <a:r>
              <a:rPr lang="es-ES" sz="1800" dirty="0" err="1"/>
              <a:t>srvo.h</a:t>
            </a:r>
            <a:endParaRPr lang="es-ES" sz="1800" dirty="0"/>
          </a:p>
          <a:p>
            <a:r>
              <a:rPr lang="es-ES" sz="2200" dirty="0" err="1"/>
              <a:t>EEPROM.h</a:t>
            </a:r>
            <a:r>
              <a:rPr lang="es-ES" sz="2200" dirty="0"/>
              <a:t> y I2C_eeprom.h </a:t>
            </a:r>
          </a:p>
          <a:p>
            <a:endParaRPr lang="es-ES" sz="1800" dirty="0"/>
          </a:p>
          <a:p>
            <a:pPr marL="0" indent="0">
              <a:buFont typeface="Arial" pitchFamily="34" charset="0"/>
              <a:buNone/>
            </a:pPr>
            <a:endParaRPr lang="es-ES" sz="18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1818474"/>
            <a:ext cx="1894737" cy="161052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7860" y="3924530"/>
            <a:ext cx="2620340" cy="2247670"/>
          </a:xfrm>
          <a:prstGeom prst="rect">
            <a:avLst/>
          </a:prstGeom>
        </p:spPr>
      </p:pic>
      <p:sp>
        <p:nvSpPr>
          <p:cNvPr id="6" name="Slide Number Placeholder 5"/>
          <p:cNvSpPr>
            <a:spLocks noGrp="1"/>
          </p:cNvSpPr>
          <p:nvPr>
            <p:ph type="sldNum" sz="quarter" idx="12"/>
          </p:nvPr>
        </p:nvSpPr>
        <p:spPr/>
        <p:txBody>
          <a:bodyPr/>
          <a:lstStyle/>
          <a:p>
            <a:fld id="{6ECF81E8-6DE5-4C92-89BE-5D6CD56A8BF1}" type="slidenum">
              <a:rPr lang="en-US" smtClean="0"/>
              <a:pPr/>
              <a:t>33</a:t>
            </a:fld>
            <a:endParaRPr lang="en-US"/>
          </a:p>
        </p:txBody>
      </p:sp>
    </p:spTree>
    <p:extLst>
      <p:ext uri="{BB962C8B-B14F-4D97-AF65-F5344CB8AC3E}">
        <p14:creationId xmlns:p14="http://schemas.microsoft.com/office/powerpoint/2010/main" val="151661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Tecnologías DIY</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sp>
        <p:nvSpPr>
          <p:cNvPr id="7" name="Content Placeholder 2"/>
          <p:cNvSpPr>
            <a:spLocks noGrp="1"/>
          </p:cNvSpPr>
          <p:nvPr>
            <p:ph idx="1"/>
          </p:nvPr>
        </p:nvSpPr>
        <p:spPr>
          <a:xfrm>
            <a:off x="585084" y="1739665"/>
            <a:ext cx="3910716" cy="4130035"/>
          </a:xfrm>
        </p:spPr>
        <p:txBody>
          <a:bodyPr>
            <a:normAutofit/>
          </a:bodyPr>
          <a:lstStyle/>
          <a:p>
            <a:pPr marL="0" indent="0">
              <a:buNone/>
            </a:pPr>
            <a:r>
              <a:rPr lang="es-ES" dirty="0">
                <a:solidFill>
                  <a:srgbClr val="07655E"/>
                </a:solidFill>
              </a:rPr>
              <a:t>Piezas impresas</a:t>
            </a:r>
          </a:p>
          <a:p>
            <a:r>
              <a:rPr lang="es-ES" dirty="0"/>
              <a:t>Prototipado inmediato</a:t>
            </a:r>
          </a:p>
          <a:p>
            <a:r>
              <a:rPr lang="es-ES" dirty="0"/>
              <a:t>Inventor y </a:t>
            </a:r>
            <a:r>
              <a:rPr lang="es-ES" dirty="0" err="1"/>
              <a:t>Freecad</a:t>
            </a:r>
            <a:endParaRPr lang="es-ES" dirty="0"/>
          </a:p>
          <a:p>
            <a:r>
              <a:rPr lang="es-ES" dirty="0"/>
              <a:t>Cura</a:t>
            </a:r>
          </a:p>
          <a:p>
            <a:pPr marL="0" indent="0">
              <a:buNone/>
            </a:pPr>
            <a:endParaRPr lang="es-ES" dirty="0"/>
          </a:p>
          <a:p>
            <a:pPr marL="0" indent="0">
              <a:buNone/>
            </a:pPr>
            <a:endParaRPr lang="es-ES" dirty="0"/>
          </a:p>
        </p:txBody>
      </p:sp>
      <p:sp>
        <p:nvSpPr>
          <p:cNvPr id="8" name="Content Placeholder 2"/>
          <p:cNvSpPr txBox="1">
            <a:spLocks/>
          </p:cNvSpPr>
          <p:nvPr/>
        </p:nvSpPr>
        <p:spPr>
          <a:xfrm>
            <a:off x="585084" y="4572000"/>
            <a:ext cx="4139316"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ES" dirty="0"/>
          </a:p>
        </p:txBody>
      </p:sp>
      <p:sp>
        <p:nvSpPr>
          <p:cNvPr id="10" name="Content Placeholder 2"/>
          <p:cNvSpPr txBox="1">
            <a:spLocks/>
          </p:cNvSpPr>
          <p:nvPr/>
        </p:nvSpPr>
        <p:spPr>
          <a:xfrm>
            <a:off x="4648200" y="1741967"/>
            <a:ext cx="3910716" cy="412773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solidFill>
                  <a:srgbClr val="07655E"/>
                </a:solidFill>
              </a:rPr>
              <a:t>Aplicación</a:t>
            </a:r>
          </a:p>
          <a:p>
            <a:r>
              <a:rPr lang="es-ES" dirty="0"/>
              <a:t>Bancos soporte prototipo</a:t>
            </a:r>
          </a:p>
          <a:p>
            <a:r>
              <a:rPr lang="es-ES" dirty="0"/>
              <a:t>Zapatos prototipo</a:t>
            </a:r>
          </a:p>
          <a:p>
            <a:r>
              <a:rPr lang="es-ES" dirty="0"/>
              <a:t>Anclaje de electrónica a la chapa del armario</a:t>
            </a:r>
          </a:p>
          <a:p>
            <a:r>
              <a:rPr lang="es-ES" dirty="0"/>
              <a:t>Caja display</a:t>
            </a:r>
          </a:p>
          <a:p>
            <a:r>
              <a:rPr lang="es-ES" dirty="0"/>
              <a:t>Caja elevador de tensión</a:t>
            </a:r>
          </a:p>
          <a:p>
            <a:r>
              <a:rPr lang="es-ES" dirty="0"/>
              <a:t>PCB prototipo</a:t>
            </a:r>
          </a:p>
          <a:p>
            <a:r>
              <a:rPr lang="es-ES" dirty="0"/>
              <a:t>Componentes de Kit</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971" y="3517163"/>
            <a:ext cx="2180029" cy="242643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8104" y="3171151"/>
            <a:ext cx="2133600" cy="2801697"/>
          </a:xfrm>
          <a:prstGeom prst="rect">
            <a:avLst/>
          </a:prstGeom>
        </p:spPr>
      </p:pic>
      <p:sp>
        <p:nvSpPr>
          <p:cNvPr id="6" name="Slide Number Placeholder 5"/>
          <p:cNvSpPr>
            <a:spLocks noGrp="1"/>
          </p:cNvSpPr>
          <p:nvPr>
            <p:ph type="sldNum" sz="quarter" idx="12"/>
          </p:nvPr>
        </p:nvSpPr>
        <p:spPr/>
        <p:txBody>
          <a:bodyPr/>
          <a:lstStyle/>
          <a:p>
            <a:fld id="{6ECF81E8-6DE5-4C92-89BE-5D6CD56A8BF1}" type="slidenum">
              <a:rPr lang="en-US" smtClean="0"/>
              <a:pPr/>
              <a:t>34</a:t>
            </a:fld>
            <a:endParaRPr lang="en-US"/>
          </a:p>
        </p:txBody>
      </p:sp>
    </p:spTree>
    <p:extLst>
      <p:ext uri="{BB962C8B-B14F-4D97-AF65-F5344CB8AC3E}">
        <p14:creationId xmlns:p14="http://schemas.microsoft.com/office/powerpoint/2010/main" val="3196758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76576" y="2362200"/>
            <a:ext cx="7772400" cy="646331"/>
          </a:xfrm>
        </p:spPr>
        <p:txBody>
          <a:bodyPr/>
          <a:lstStyle/>
          <a:p>
            <a:r>
              <a:rPr lang="es-ES" dirty="0"/>
              <a:t>Conclusión</a:t>
            </a:r>
          </a:p>
        </p:txBody>
      </p:sp>
      <p:sp>
        <p:nvSpPr>
          <p:cNvPr id="5" name="Subtitle 4"/>
          <p:cNvSpPr>
            <a:spLocks noGrp="1"/>
          </p:cNvSpPr>
          <p:nvPr>
            <p:ph type="subTitle" idx="1"/>
          </p:nvPr>
        </p:nvSpPr>
        <p:spPr>
          <a:xfrm>
            <a:off x="776576" y="3048000"/>
            <a:ext cx="7772400" cy="461665"/>
          </a:xfrm>
        </p:spPr>
        <p:txBody>
          <a:bodyPr>
            <a:normAutofit/>
          </a:bodyPr>
          <a:lstStyle/>
          <a:p>
            <a:r>
              <a:rPr lang="es-ES" dirty="0"/>
              <a:t>Resultados y trabajos futuros</a:t>
            </a:r>
          </a:p>
        </p:txBody>
      </p:sp>
      <p:sp>
        <p:nvSpPr>
          <p:cNvPr id="3" name="Slide Number Placeholder 2"/>
          <p:cNvSpPr>
            <a:spLocks noGrp="1"/>
          </p:cNvSpPr>
          <p:nvPr>
            <p:ph type="sldNum" sz="quarter" idx="12"/>
          </p:nvPr>
        </p:nvSpPr>
        <p:spPr/>
        <p:txBody>
          <a:bodyPr/>
          <a:lstStyle/>
          <a:p>
            <a:fld id="{6ECF81E8-6DE5-4C92-89BE-5D6CD56A8BF1}" type="slidenum">
              <a:rPr lang="en-US" smtClean="0"/>
              <a:pPr/>
              <a:t>35</a:t>
            </a:fld>
            <a:endParaRPr lang="en-US" dirty="0"/>
          </a:p>
        </p:txBody>
      </p:sp>
    </p:spTree>
    <p:extLst>
      <p:ext uri="{BB962C8B-B14F-4D97-AF65-F5344CB8AC3E}">
        <p14:creationId xmlns:p14="http://schemas.microsoft.com/office/powerpoint/2010/main" val="751194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Conclusión</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sp>
        <p:nvSpPr>
          <p:cNvPr id="8" name="Content Placeholder 2"/>
          <p:cNvSpPr>
            <a:spLocks noGrp="1"/>
          </p:cNvSpPr>
          <p:nvPr>
            <p:ph idx="1"/>
          </p:nvPr>
        </p:nvSpPr>
        <p:spPr>
          <a:xfrm>
            <a:off x="585084" y="1739666"/>
            <a:ext cx="7949316" cy="4356334"/>
          </a:xfrm>
        </p:spPr>
        <p:txBody>
          <a:bodyPr>
            <a:normAutofit/>
          </a:bodyPr>
          <a:lstStyle/>
          <a:p>
            <a:pPr marL="0" indent="0">
              <a:buNone/>
            </a:pPr>
            <a:r>
              <a:rPr lang="es-ES" dirty="0"/>
              <a:t>Se afinan los últimos detalles y se envían a </a:t>
            </a:r>
            <a:r>
              <a:rPr lang="es-ES" dirty="0" err="1"/>
              <a:t>Rosti</a:t>
            </a:r>
            <a:r>
              <a:rPr lang="es-ES" dirty="0"/>
              <a:t> las dos unidades del armario para empezar a funcionar</a:t>
            </a:r>
          </a:p>
          <a:p>
            <a:r>
              <a:rPr lang="es-ES" dirty="0"/>
              <a:t>Testeo del funcionamiento tras el ensamblado</a:t>
            </a:r>
          </a:p>
          <a:p>
            <a:r>
              <a:rPr lang="es-ES" dirty="0"/>
              <a:t>Traducciones de mensajes display LCD a inglés</a:t>
            </a:r>
          </a:p>
          <a:p>
            <a:r>
              <a:rPr lang="es-ES" dirty="0"/>
              <a:t>Redacción de manuales de operación</a:t>
            </a:r>
          </a:p>
          <a:p>
            <a:r>
              <a:rPr lang="es-ES" dirty="0"/>
              <a:t>Documentación de la máquina de estados del sistema</a:t>
            </a:r>
          </a:p>
          <a:p>
            <a:r>
              <a:rPr lang="es-ES" dirty="0"/>
              <a:t>Algunas guías cortas para cambio de cableado o instalación</a:t>
            </a:r>
          </a:p>
          <a:p>
            <a:r>
              <a:rPr lang="es-ES" dirty="0" err="1"/>
              <a:t>Backups</a:t>
            </a:r>
            <a:r>
              <a:rPr lang="es-ES" dirty="0"/>
              <a:t> de las imágenes de las Raspberry</a:t>
            </a:r>
          </a:p>
          <a:p>
            <a:r>
              <a:rPr lang="es-ES" dirty="0"/>
              <a:t>Elaboración de planos eléctricos</a:t>
            </a:r>
          </a:p>
          <a:p>
            <a:pPr marL="0" indent="0">
              <a:buNone/>
            </a:pPr>
            <a:endParaRPr lang="es-ES" dirty="0"/>
          </a:p>
        </p:txBody>
      </p:sp>
      <p:sp>
        <p:nvSpPr>
          <p:cNvPr id="4" name="Slide Number Placeholder 3"/>
          <p:cNvSpPr>
            <a:spLocks noGrp="1"/>
          </p:cNvSpPr>
          <p:nvPr>
            <p:ph type="sldNum" sz="quarter" idx="12"/>
          </p:nvPr>
        </p:nvSpPr>
        <p:spPr/>
        <p:txBody>
          <a:bodyPr/>
          <a:lstStyle/>
          <a:p>
            <a:fld id="{6ECF81E8-6DE5-4C92-89BE-5D6CD56A8BF1}" type="slidenum">
              <a:rPr lang="en-US" smtClean="0"/>
              <a:pPr/>
              <a:t>36</a:t>
            </a:fld>
            <a:endParaRPr lang="en-US"/>
          </a:p>
        </p:txBody>
      </p:sp>
    </p:spTree>
    <p:extLst>
      <p:ext uri="{BB962C8B-B14F-4D97-AF65-F5344CB8AC3E}">
        <p14:creationId xmlns:p14="http://schemas.microsoft.com/office/powerpoint/2010/main" val="3604639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Resultados</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sp>
        <p:nvSpPr>
          <p:cNvPr id="8" name="Content Placeholder 2"/>
          <p:cNvSpPr>
            <a:spLocks noGrp="1"/>
          </p:cNvSpPr>
          <p:nvPr>
            <p:ph idx="1"/>
          </p:nvPr>
        </p:nvSpPr>
        <p:spPr>
          <a:xfrm>
            <a:off x="585084" y="1739666"/>
            <a:ext cx="7796916" cy="4356334"/>
          </a:xfrm>
        </p:spPr>
        <p:txBody>
          <a:bodyPr>
            <a:normAutofit/>
          </a:bodyPr>
          <a:lstStyle/>
          <a:p>
            <a:r>
              <a:rPr lang="es-ES" dirty="0"/>
              <a:t>Instalación en </a:t>
            </a:r>
            <a:r>
              <a:rPr lang="es-ES" dirty="0" err="1"/>
              <a:t>Rosti</a:t>
            </a:r>
            <a:r>
              <a:rPr lang="es-ES" dirty="0"/>
              <a:t> correctamente</a:t>
            </a:r>
          </a:p>
          <a:p>
            <a:r>
              <a:rPr lang="es-ES" dirty="0"/>
              <a:t>Últimas mejoras desarrolladas online desde España</a:t>
            </a:r>
          </a:p>
          <a:p>
            <a:r>
              <a:rPr lang="es-ES" dirty="0"/>
              <a:t>25000 unidades creadas</a:t>
            </a:r>
          </a:p>
          <a:p>
            <a:r>
              <a:rPr lang="es-ES" dirty="0"/>
              <a:t>Ventaja 2 armarios</a:t>
            </a:r>
          </a:p>
          <a:p>
            <a:r>
              <a:rPr lang="es-ES" dirty="0"/>
              <a:t>Prototipo en SAT: Rivas</a:t>
            </a:r>
          </a:p>
          <a:p>
            <a:r>
              <a:rPr lang="es-ES" dirty="0"/>
              <a:t>Armarios en Marcha: Navarra</a:t>
            </a:r>
          </a:p>
          <a:p>
            <a:pPr marL="0" indent="0">
              <a:buNone/>
            </a:pPr>
            <a:endParaRPr lang="es-ES" dirty="0"/>
          </a:p>
        </p:txBody>
      </p:sp>
      <p:sp>
        <p:nvSpPr>
          <p:cNvPr id="4" name="Slide Number Placeholder 3"/>
          <p:cNvSpPr>
            <a:spLocks noGrp="1"/>
          </p:cNvSpPr>
          <p:nvPr>
            <p:ph type="sldNum" sz="quarter" idx="12"/>
          </p:nvPr>
        </p:nvSpPr>
        <p:spPr/>
        <p:txBody>
          <a:bodyPr/>
          <a:lstStyle/>
          <a:p>
            <a:fld id="{6ECF81E8-6DE5-4C92-89BE-5D6CD56A8BF1}" type="slidenum">
              <a:rPr lang="en-US" smtClean="0"/>
              <a:pPr/>
              <a:t>37</a:t>
            </a:fld>
            <a:endParaRPr lang="en-US" dirty="0"/>
          </a:p>
        </p:txBody>
      </p:sp>
    </p:spTree>
    <p:extLst>
      <p:ext uri="{BB962C8B-B14F-4D97-AF65-F5344CB8AC3E}">
        <p14:creationId xmlns:p14="http://schemas.microsoft.com/office/powerpoint/2010/main" val="2898596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Resultados</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5686" y="2174610"/>
            <a:ext cx="5935711" cy="2092590"/>
          </a:xfrm>
          <a:prstGeom prst="rect">
            <a:avLst/>
          </a:prstGeom>
        </p:spPr>
      </p:pic>
      <p:sp>
        <p:nvSpPr>
          <p:cNvPr id="7" name="Content Placeholder 2"/>
          <p:cNvSpPr txBox="1">
            <a:spLocks/>
          </p:cNvSpPr>
          <p:nvPr/>
        </p:nvSpPr>
        <p:spPr>
          <a:xfrm>
            <a:off x="585084" y="1739666"/>
            <a:ext cx="7796916" cy="43563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t>Comparación pre y post mejoras implementadas online</a:t>
            </a:r>
          </a:p>
        </p:txBody>
      </p:sp>
      <p:sp>
        <p:nvSpPr>
          <p:cNvPr id="4" name="Slide Number Placeholder 3"/>
          <p:cNvSpPr>
            <a:spLocks noGrp="1"/>
          </p:cNvSpPr>
          <p:nvPr>
            <p:ph type="sldNum" sz="quarter" idx="12"/>
          </p:nvPr>
        </p:nvSpPr>
        <p:spPr/>
        <p:txBody>
          <a:bodyPr/>
          <a:lstStyle/>
          <a:p>
            <a:fld id="{6ECF81E8-6DE5-4C92-89BE-5D6CD56A8BF1}" type="slidenum">
              <a:rPr lang="en-US" smtClean="0"/>
              <a:pPr/>
              <a:t>38</a:t>
            </a:fld>
            <a:endParaRPr lang="en-US"/>
          </a:p>
        </p:txBody>
      </p:sp>
    </p:spTree>
    <p:extLst>
      <p:ext uri="{BB962C8B-B14F-4D97-AF65-F5344CB8AC3E}">
        <p14:creationId xmlns:p14="http://schemas.microsoft.com/office/powerpoint/2010/main" val="3834106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Resultados</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243" y="2362200"/>
            <a:ext cx="3911600" cy="2933700"/>
          </a:xfrm>
          <a:prstGeom prst="rect">
            <a:avLst/>
          </a:prstGeom>
        </p:spPr>
      </p:pic>
      <p:sp>
        <p:nvSpPr>
          <p:cNvPr id="14" name="Content Placeholder 2"/>
          <p:cNvSpPr txBox="1">
            <a:spLocks/>
          </p:cNvSpPr>
          <p:nvPr/>
        </p:nvSpPr>
        <p:spPr>
          <a:xfrm>
            <a:off x="585084" y="1739666"/>
            <a:ext cx="7796916" cy="43563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t>Fábrica de </a:t>
            </a:r>
            <a:r>
              <a:rPr lang="es-ES" dirty="0" err="1"/>
              <a:t>Rosti</a:t>
            </a:r>
            <a:r>
              <a:rPr lang="es-ES" dirty="0"/>
              <a:t> y línea de montaje</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9732" y="2359899"/>
            <a:ext cx="3914668" cy="2936001"/>
          </a:xfrm>
          <a:prstGeom prst="rect">
            <a:avLst/>
          </a:prstGeom>
        </p:spPr>
      </p:pic>
      <p:sp>
        <p:nvSpPr>
          <p:cNvPr id="4" name="Slide Number Placeholder 3"/>
          <p:cNvSpPr>
            <a:spLocks noGrp="1"/>
          </p:cNvSpPr>
          <p:nvPr>
            <p:ph type="sldNum" sz="quarter" idx="12"/>
          </p:nvPr>
        </p:nvSpPr>
        <p:spPr/>
        <p:txBody>
          <a:bodyPr/>
          <a:lstStyle/>
          <a:p>
            <a:fld id="{6ECF81E8-6DE5-4C92-89BE-5D6CD56A8BF1}" type="slidenum">
              <a:rPr lang="en-US" smtClean="0"/>
              <a:pPr/>
              <a:t>39</a:t>
            </a:fld>
            <a:endParaRPr lang="en-US"/>
          </a:p>
        </p:txBody>
      </p:sp>
    </p:spTree>
    <p:extLst>
      <p:ext uri="{BB962C8B-B14F-4D97-AF65-F5344CB8AC3E}">
        <p14:creationId xmlns:p14="http://schemas.microsoft.com/office/powerpoint/2010/main" val="102175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¿Qué es este proyecto?</a:t>
            </a:r>
          </a:p>
        </p:txBody>
      </p:sp>
      <p:sp>
        <p:nvSpPr>
          <p:cNvPr id="3" name="Content Placeholder 2"/>
          <p:cNvSpPr>
            <a:spLocks noGrp="1"/>
          </p:cNvSpPr>
          <p:nvPr>
            <p:ph idx="1"/>
          </p:nvPr>
        </p:nvSpPr>
        <p:spPr>
          <a:xfrm>
            <a:off x="585084" y="1739666"/>
            <a:ext cx="7949316" cy="4356334"/>
          </a:xfrm>
        </p:spPr>
        <p:txBody>
          <a:bodyPr>
            <a:normAutofit/>
          </a:bodyPr>
          <a:lstStyle/>
          <a:p>
            <a:r>
              <a:rPr lang="es-ES" dirty="0"/>
              <a:t>Es el diseño de un sistema compuesto por:</a:t>
            </a:r>
          </a:p>
          <a:p>
            <a:pPr lvl="1"/>
            <a:r>
              <a:rPr lang="es-ES" dirty="0"/>
              <a:t>Raspberry</a:t>
            </a:r>
          </a:p>
          <a:p>
            <a:pPr lvl="1"/>
            <a:r>
              <a:rPr lang="es-ES" dirty="0"/>
              <a:t>Arduino</a:t>
            </a:r>
          </a:p>
          <a:p>
            <a:pPr lvl="1"/>
            <a:r>
              <a:rPr lang="es-ES" dirty="0"/>
              <a:t>Sensores </a:t>
            </a:r>
          </a:p>
          <a:p>
            <a:pPr lvl="1"/>
            <a:r>
              <a:rPr lang="es-ES" dirty="0"/>
              <a:t>… </a:t>
            </a:r>
          </a:p>
          <a:p>
            <a:r>
              <a:rPr lang="es-ES" dirty="0"/>
              <a:t>Capaz de:</a:t>
            </a:r>
          </a:p>
          <a:p>
            <a:pPr lvl="1"/>
            <a:r>
              <a:rPr lang="es-ES" dirty="0"/>
              <a:t>Descargar programas en </a:t>
            </a:r>
            <a:r>
              <a:rPr lang="es-ES" dirty="0" err="1"/>
              <a:t>Zowi</a:t>
            </a:r>
            <a:endParaRPr lang="es-ES" dirty="0"/>
          </a:p>
          <a:p>
            <a:pPr lvl="1"/>
            <a:r>
              <a:rPr lang="es-ES" dirty="0"/>
              <a:t>Medir las posiciones de sus piernas</a:t>
            </a:r>
          </a:p>
          <a:p>
            <a:pPr lvl="1"/>
            <a:r>
              <a:rPr lang="es-ES" dirty="0"/>
              <a:t>Hacerlo mover sus servos</a:t>
            </a:r>
          </a:p>
          <a:p>
            <a:r>
              <a:rPr lang="es-ES" dirty="0"/>
              <a:t>Y automatizar parte del proceso de fabricación de </a:t>
            </a:r>
            <a:r>
              <a:rPr lang="es-ES" dirty="0" err="1"/>
              <a:t>Zowi</a:t>
            </a:r>
            <a:endParaRPr lang="es-E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687878"/>
            <a:ext cx="1251924" cy="1263624"/>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0124" y="2508732"/>
            <a:ext cx="1144142" cy="1437454"/>
          </a:xfrm>
          <a:prstGeom prst="rect">
            <a:avLst/>
          </a:prstGeom>
        </p:spPr>
      </p:pic>
      <p:sp>
        <p:nvSpPr>
          <p:cNvPr id="5" name="Slide Number Placeholder 4"/>
          <p:cNvSpPr>
            <a:spLocks noGrp="1"/>
          </p:cNvSpPr>
          <p:nvPr>
            <p:ph type="sldNum" sz="quarter" idx="12"/>
          </p:nvPr>
        </p:nvSpPr>
        <p:spPr/>
        <p:txBody>
          <a:bodyPr/>
          <a:lstStyle/>
          <a:p>
            <a:fld id="{6ECF81E8-6DE5-4C92-89BE-5D6CD56A8BF1}"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Resultados</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2209800"/>
            <a:ext cx="5251358" cy="3938519"/>
          </a:xfrm>
          <a:prstGeom prst="rect">
            <a:avLst/>
          </a:prstGeom>
        </p:spPr>
      </p:pic>
      <p:sp>
        <p:nvSpPr>
          <p:cNvPr id="9" name="Content Placeholder 2"/>
          <p:cNvSpPr txBox="1">
            <a:spLocks/>
          </p:cNvSpPr>
          <p:nvPr/>
        </p:nvSpPr>
        <p:spPr>
          <a:xfrm>
            <a:off x="585084" y="1739666"/>
            <a:ext cx="7796916" cy="43563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t>Banco y zapatos en fábrica (SSL)</a:t>
            </a:r>
          </a:p>
        </p:txBody>
      </p:sp>
      <p:sp>
        <p:nvSpPr>
          <p:cNvPr id="6" name="Slide Number Placeholder 5"/>
          <p:cNvSpPr>
            <a:spLocks noGrp="1"/>
          </p:cNvSpPr>
          <p:nvPr>
            <p:ph type="sldNum" sz="quarter" idx="12"/>
          </p:nvPr>
        </p:nvSpPr>
        <p:spPr/>
        <p:txBody>
          <a:bodyPr/>
          <a:lstStyle/>
          <a:p>
            <a:fld id="{6ECF81E8-6DE5-4C92-89BE-5D6CD56A8BF1}" type="slidenum">
              <a:rPr lang="en-US" smtClean="0"/>
              <a:pPr/>
              <a:t>40</a:t>
            </a:fld>
            <a:endParaRPr lang="en-US"/>
          </a:p>
        </p:txBody>
      </p:sp>
    </p:spTree>
    <p:extLst>
      <p:ext uri="{BB962C8B-B14F-4D97-AF65-F5344CB8AC3E}">
        <p14:creationId xmlns:p14="http://schemas.microsoft.com/office/powerpoint/2010/main" val="887741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Trabajos futuros</a:t>
            </a:r>
          </a:p>
        </p:txBody>
      </p:sp>
      <p:sp>
        <p:nvSpPr>
          <p:cNvPr id="5" name="Content Placeholder 2"/>
          <p:cNvSpPr txBox="1">
            <a:spLocks/>
          </p:cNvSpPr>
          <p:nvPr/>
        </p:nvSpPr>
        <p:spPr>
          <a:xfrm>
            <a:off x="585084" y="4267200"/>
            <a:ext cx="6730116" cy="16025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s-ES" dirty="0"/>
          </a:p>
          <a:p>
            <a:pPr marL="0" indent="0">
              <a:buFont typeface="Arial" pitchFamily="34" charset="0"/>
              <a:buNone/>
            </a:pPr>
            <a:endParaRPr lang="es-ES" dirty="0"/>
          </a:p>
        </p:txBody>
      </p:sp>
      <p:sp>
        <p:nvSpPr>
          <p:cNvPr id="9" name="Content Placeholder 2"/>
          <p:cNvSpPr txBox="1">
            <a:spLocks/>
          </p:cNvSpPr>
          <p:nvPr/>
        </p:nvSpPr>
        <p:spPr>
          <a:xfrm>
            <a:off x="585084" y="1739666"/>
            <a:ext cx="7796916" cy="43563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Proyecto cerrado</a:t>
            </a:r>
          </a:p>
          <a:p>
            <a:r>
              <a:rPr lang="es-ES" dirty="0"/>
              <a:t>Proyectos similares con Raspberry y Arduino: Mejoras</a:t>
            </a:r>
          </a:p>
          <a:p>
            <a:pPr lvl="1"/>
            <a:r>
              <a:rPr lang="es-ES" dirty="0"/>
              <a:t>Implementación de un </a:t>
            </a:r>
            <a:r>
              <a:rPr lang="es-ES" dirty="0" err="1"/>
              <a:t>logger</a:t>
            </a:r>
            <a:endParaRPr lang="es-ES" dirty="0"/>
          </a:p>
          <a:p>
            <a:pPr lvl="1"/>
            <a:r>
              <a:rPr lang="es-ES" dirty="0"/>
              <a:t>Buen diseño de la base de datos con columna de errores o incidencias, mejoras en la traza del programa</a:t>
            </a:r>
          </a:p>
          <a:p>
            <a:pPr lvl="1"/>
            <a:r>
              <a:rPr lang="es-ES" dirty="0"/>
              <a:t>Mejorar protocolo comunicación Python-Arduino por serie, implementar </a:t>
            </a:r>
            <a:r>
              <a:rPr lang="es-ES" dirty="0" err="1"/>
              <a:t>requests</a:t>
            </a:r>
            <a:r>
              <a:rPr lang="es-ES" dirty="0"/>
              <a:t> y forma rápida de definir nuevos comandos, detección de fallos en la interpretación…</a:t>
            </a:r>
          </a:p>
          <a:p>
            <a:pPr lvl="1"/>
            <a:r>
              <a:rPr lang="es-ES" dirty="0"/>
              <a:t>Emplear un reloj RTC en la Raspberry para no depender de internet y NTP</a:t>
            </a:r>
          </a:p>
          <a:p>
            <a:pPr lvl="1"/>
            <a:endParaRPr lang="es-ES" dirty="0"/>
          </a:p>
        </p:txBody>
      </p:sp>
      <p:sp>
        <p:nvSpPr>
          <p:cNvPr id="4" name="Slide Number Placeholder 3"/>
          <p:cNvSpPr>
            <a:spLocks noGrp="1"/>
          </p:cNvSpPr>
          <p:nvPr>
            <p:ph type="sldNum" sz="quarter" idx="12"/>
          </p:nvPr>
        </p:nvSpPr>
        <p:spPr/>
        <p:txBody>
          <a:bodyPr/>
          <a:lstStyle/>
          <a:p>
            <a:fld id="{6ECF81E8-6DE5-4C92-89BE-5D6CD56A8BF1}" type="slidenum">
              <a:rPr lang="en-US" smtClean="0"/>
              <a:pPr/>
              <a:t>41</a:t>
            </a:fld>
            <a:endParaRPr lang="en-US"/>
          </a:p>
        </p:txBody>
      </p:sp>
    </p:spTree>
    <p:extLst>
      <p:ext uri="{BB962C8B-B14F-4D97-AF65-F5344CB8AC3E}">
        <p14:creationId xmlns:p14="http://schemas.microsoft.com/office/powerpoint/2010/main" val="3556056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76576" y="2362200"/>
            <a:ext cx="7772400" cy="646331"/>
          </a:xfrm>
        </p:spPr>
        <p:txBody>
          <a:bodyPr/>
          <a:lstStyle/>
          <a:p>
            <a:r>
              <a:rPr lang="en-US" dirty="0"/>
              <a:t>Banco de </a:t>
            </a:r>
            <a:r>
              <a:rPr lang="es-ES" dirty="0"/>
              <a:t>Calibración</a:t>
            </a:r>
            <a:r>
              <a:rPr lang="en-US" dirty="0"/>
              <a:t> de </a:t>
            </a:r>
            <a:r>
              <a:rPr lang="es-ES" dirty="0" err="1"/>
              <a:t>Zowi</a:t>
            </a:r>
            <a:endParaRPr lang="es-ES" dirty="0"/>
          </a:p>
        </p:txBody>
      </p:sp>
      <p:sp>
        <p:nvSpPr>
          <p:cNvPr id="5" name="Subtitle 4"/>
          <p:cNvSpPr>
            <a:spLocks noGrp="1"/>
          </p:cNvSpPr>
          <p:nvPr>
            <p:ph type="subTitle" idx="1"/>
          </p:nvPr>
        </p:nvSpPr>
        <p:spPr>
          <a:xfrm>
            <a:off x="776576" y="3048000"/>
            <a:ext cx="7772400" cy="1295400"/>
          </a:xfrm>
        </p:spPr>
        <p:txBody>
          <a:bodyPr>
            <a:normAutofit/>
          </a:bodyPr>
          <a:lstStyle/>
          <a:p>
            <a:r>
              <a:rPr lang="es-ES" dirty="0"/>
              <a:t>¡Gracias por su atención!</a:t>
            </a:r>
          </a:p>
          <a:p>
            <a:r>
              <a:rPr lang="es-ES" dirty="0"/>
              <a:t>¿Preguntas?</a:t>
            </a:r>
          </a:p>
        </p:txBody>
      </p:sp>
      <p:sp>
        <p:nvSpPr>
          <p:cNvPr id="6" name="Title 1"/>
          <p:cNvSpPr txBox="1">
            <a:spLocks/>
          </p:cNvSpPr>
          <p:nvPr/>
        </p:nvSpPr>
        <p:spPr>
          <a:xfrm>
            <a:off x="685800" y="1487269"/>
            <a:ext cx="7772400" cy="646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kern="1200">
                <a:solidFill>
                  <a:srgbClr val="07655E"/>
                </a:solidFill>
                <a:latin typeface="+mj-lt"/>
                <a:ea typeface="+mj-ea"/>
                <a:cs typeface="+mj-cs"/>
              </a:defRPr>
            </a:lvl1pPr>
          </a:lstStyle>
          <a:p>
            <a:endParaRPr lang="es-ES" dirty="0"/>
          </a:p>
        </p:txBody>
      </p:sp>
      <p:sp>
        <p:nvSpPr>
          <p:cNvPr id="3" name="Slide Number Placeholder 2"/>
          <p:cNvSpPr>
            <a:spLocks noGrp="1"/>
          </p:cNvSpPr>
          <p:nvPr>
            <p:ph type="sldNum" sz="quarter" idx="12"/>
          </p:nvPr>
        </p:nvSpPr>
        <p:spPr/>
        <p:txBody>
          <a:bodyPr/>
          <a:lstStyle/>
          <a:p>
            <a:fld id="{6ECF81E8-6DE5-4C92-89BE-5D6CD56A8BF1}" type="slidenum">
              <a:rPr lang="en-US" smtClean="0"/>
              <a:pPr/>
              <a:t>42</a:t>
            </a:fld>
            <a:endParaRPr lang="en-US" dirty="0"/>
          </a:p>
        </p:txBody>
      </p:sp>
    </p:spTree>
    <p:extLst>
      <p:ext uri="{BB962C8B-B14F-4D97-AF65-F5344CB8AC3E}">
        <p14:creationId xmlns:p14="http://schemas.microsoft.com/office/powerpoint/2010/main" val="3061878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Vale, pero… ¿Qué es un </a:t>
            </a:r>
            <a:r>
              <a:rPr lang="es-ES" dirty="0" err="1"/>
              <a:t>Zowi</a:t>
            </a:r>
            <a:r>
              <a:rPr lang="es-ES" dirty="0"/>
              <a:t>?</a:t>
            </a:r>
          </a:p>
        </p:txBody>
      </p:sp>
      <p:sp>
        <p:nvSpPr>
          <p:cNvPr id="3" name="Content Placeholder 2"/>
          <p:cNvSpPr>
            <a:spLocks noGrp="1"/>
          </p:cNvSpPr>
          <p:nvPr>
            <p:ph idx="1"/>
          </p:nvPr>
        </p:nvSpPr>
        <p:spPr/>
        <p:txBody>
          <a:bodyPr/>
          <a:lstStyle/>
          <a:p>
            <a:r>
              <a:rPr lang="en-US" dirty="0" err="1"/>
              <a:t>Juguete</a:t>
            </a:r>
            <a:r>
              <a:rPr lang="en-US" dirty="0"/>
              <a:t> </a:t>
            </a:r>
            <a:r>
              <a:rPr lang="en-US" dirty="0" err="1"/>
              <a:t>desarrollado</a:t>
            </a:r>
            <a:r>
              <a:rPr lang="en-US" dirty="0"/>
              <a:t> </a:t>
            </a:r>
            <a:r>
              <a:rPr lang="en-US" dirty="0" err="1"/>
              <a:t>por</a:t>
            </a:r>
            <a:r>
              <a:rPr lang="en-US" dirty="0"/>
              <a:t> BQ</a:t>
            </a:r>
          </a:p>
          <a:p>
            <a:r>
              <a:rPr lang="en-US" dirty="0"/>
              <a:t>Robot </a:t>
            </a:r>
            <a:r>
              <a:rPr lang="en-US" dirty="0" err="1"/>
              <a:t>bípedo</a:t>
            </a:r>
            <a:r>
              <a:rPr lang="en-US" dirty="0"/>
              <a:t> </a:t>
            </a:r>
          </a:p>
          <a:p>
            <a:r>
              <a:rPr lang="en-US" dirty="0" err="1"/>
              <a:t>Educativo</a:t>
            </a:r>
            <a:endParaRPr lang="en-US" dirty="0"/>
          </a:p>
          <a:p>
            <a:r>
              <a:rPr lang="en-US" dirty="0"/>
              <a:t>Programable</a:t>
            </a:r>
          </a:p>
          <a:p>
            <a:r>
              <a:rPr lang="en-US" dirty="0" err="1"/>
              <a:t>Basado</a:t>
            </a:r>
            <a:r>
              <a:rPr lang="en-US" dirty="0"/>
              <a:t> </a:t>
            </a:r>
            <a:r>
              <a:rPr lang="en-US" dirty="0" err="1"/>
              <a:t>en</a:t>
            </a:r>
            <a:r>
              <a:rPr lang="en-US" dirty="0"/>
              <a:t> Arduino</a:t>
            </a:r>
          </a:p>
          <a:p>
            <a:r>
              <a:rPr lang="en-US" dirty="0" err="1"/>
              <a:t>Componentes</a:t>
            </a:r>
            <a:endParaRPr lang="en-US" dirty="0"/>
          </a:p>
          <a:p>
            <a:pPr lvl="1"/>
            <a:r>
              <a:rPr lang="es-ES" dirty="0"/>
              <a:t>Servos</a:t>
            </a:r>
          </a:p>
          <a:p>
            <a:pPr lvl="1"/>
            <a:r>
              <a:rPr lang="en-US" dirty="0" err="1"/>
              <a:t>Ultrasonidos</a:t>
            </a:r>
            <a:endParaRPr lang="en-US" dirty="0"/>
          </a:p>
          <a:p>
            <a:pPr lvl="1"/>
            <a:r>
              <a:rPr lang="en-US" dirty="0" err="1"/>
              <a:t>Matriz</a:t>
            </a:r>
            <a:r>
              <a:rPr lang="en-US" dirty="0"/>
              <a:t> LED</a:t>
            </a:r>
          </a:p>
          <a:p>
            <a:pPr lvl="1"/>
            <a:r>
              <a:rPr lang="en-US"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05000"/>
            <a:ext cx="4267200" cy="4267200"/>
          </a:xfrm>
          <a:prstGeom prst="rect">
            <a:avLst/>
          </a:prstGeom>
        </p:spPr>
      </p:pic>
      <p:sp>
        <p:nvSpPr>
          <p:cNvPr id="5" name="Slide Number Placeholder 4"/>
          <p:cNvSpPr>
            <a:spLocks noGrp="1"/>
          </p:cNvSpPr>
          <p:nvPr>
            <p:ph type="sldNum" sz="quarter" idx="12"/>
          </p:nvPr>
        </p:nvSpPr>
        <p:spPr/>
        <p:txBody>
          <a:bodyPr/>
          <a:lstStyle/>
          <a:p>
            <a:fld id="{6ECF81E8-6DE5-4C92-89BE-5D6CD56A8BF1}"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Vale, pero… ¿Qué es un </a:t>
            </a:r>
            <a:r>
              <a:rPr lang="es-ES" dirty="0" err="1"/>
              <a:t>Zowi</a:t>
            </a:r>
            <a:r>
              <a:rPr lang="es-ES" dirty="0"/>
              <a:t>?</a:t>
            </a:r>
          </a:p>
        </p:txBody>
      </p:sp>
      <p:sp>
        <p:nvSpPr>
          <p:cNvPr id="3" name="Content Placeholder 2"/>
          <p:cNvSpPr>
            <a:spLocks noGrp="1"/>
          </p:cNvSpPr>
          <p:nvPr>
            <p:ph idx="1"/>
          </p:nvPr>
        </p:nvSpPr>
        <p:spPr>
          <a:xfrm>
            <a:off x="585084" y="3962401"/>
            <a:ext cx="7949316" cy="2057399"/>
          </a:xfrm>
        </p:spPr>
        <p:txBody>
          <a:bodyPr>
            <a:normAutofit/>
          </a:bodyPr>
          <a:lstStyle/>
          <a:p>
            <a:pPr marL="0" indent="0">
              <a:buNone/>
            </a:pPr>
            <a:r>
              <a:rPr lang="es-ES" sz="3200" dirty="0">
                <a:solidFill>
                  <a:srgbClr val="07655E"/>
                </a:solidFill>
              </a:rPr>
              <a:t>BQ y Educación</a:t>
            </a:r>
            <a:endParaRPr lang="es-ES" sz="3200" dirty="0"/>
          </a:p>
          <a:p>
            <a:r>
              <a:rPr lang="es-ES" dirty="0"/>
              <a:t>Material, cursos y formación de profesorado</a:t>
            </a:r>
          </a:p>
          <a:p>
            <a:r>
              <a:rPr lang="es-ES" dirty="0"/>
              <a:t>Línea de juguetes educativos: </a:t>
            </a:r>
            <a:r>
              <a:rPr lang="es-ES" dirty="0" err="1"/>
              <a:t>Printbots</a:t>
            </a:r>
            <a:r>
              <a:rPr lang="es-ES" dirty="0"/>
              <a:t>, kits</a:t>
            </a:r>
          </a:p>
          <a:p>
            <a:r>
              <a:rPr lang="es-ES" dirty="0"/>
              <a:t>Herramientas: </a:t>
            </a:r>
            <a:r>
              <a:rPr lang="es-ES" dirty="0" err="1"/>
              <a:t>Diwo</a:t>
            </a:r>
            <a:r>
              <a:rPr lang="es-ES" dirty="0"/>
              <a:t>, </a:t>
            </a:r>
            <a:r>
              <a:rPr lang="es-ES" dirty="0" err="1"/>
              <a:t>bitbloq</a:t>
            </a:r>
            <a:endParaRPr lang="es-ES" dirty="0"/>
          </a:p>
          <a:p>
            <a:endParaRPr lang="es-ES" dirty="0"/>
          </a:p>
        </p:txBody>
      </p:sp>
      <p:sp>
        <p:nvSpPr>
          <p:cNvPr id="5" name="Content Placeholder 2"/>
          <p:cNvSpPr txBox="1">
            <a:spLocks/>
          </p:cNvSpPr>
          <p:nvPr/>
        </p:nvSpPr>
        <p:spPr>
          <a:xfrm>
            <a:off x="585084" y="1830569"/>
            <a:ext cx="7949316" cy="21318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err="1">
                <a:ea typeface="+mj-ea"/>
                <a:cs typeface="+mj-cs"/>
              </a:rPr>
              <a:t>Zowi</a:t>
            </a:r>
            <a:r>
              <a:rPr lang="es-ES" dirty="0">
                <a:ea typeface="+mj-ea"/>
                <a:cs typeface="+mj-cs"/>
              </a:rPr>
              <a:t> es la suma de…</a:t>
            </a:r>
          </a:p>
          <a:p>
            <a:r>
              <a:rPr lang="es-ES" dirty="0">
                <a:ea typeface="+mj-ea"/>
                <a:cs typeface="+mj-cs"/>
              </a:rPr>
              <a:t>Diseño derivado del robot Bob</a:t>
            </a:r>
          </a:p>
          <a:p>
            <a:r>
              <a:rPr lang="es-ES" dirty="0">
                <a:ea typeface="+mj-ea"/>
                <a:cs typeface="+mj-cs"/>
              </a:rPr>
              <a:t>Librería </a:t>
            </a:r>
            <a:r>
              <a:rPr lang="es-ES" dirty="0" err="1">
                <a:ea typeface="+mj-ea"/>
                <a:cs typeface="+mj-cs"/>
              </a:rPr>
              <a:t>oscillators</a:t>
            </a:r>
            <a:endParaRPr lang="es-ES" dirty="0">
              <a:ea typeface="+mj-ea"/>
              <a:cs typeface="+mj-cs"/>
            </a:endParaRPr>
          </a:p>
          <a:p>
            <a:r>
              <a:rPr lang="es-ES" dirty="0">
                <a:ea typeface="+mj-ea"/>
                <a:cs typeface="+mj-cs"/>
              </a:rPr>
              <a:t>Aplicaciones y juegos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850841"/>
            <a:ext cx="1709934" cy="2005550"/>
          </a:xfrm>
          <a:prstGeom prst="rect">
            <a:avLst/>
          </a:prstGeom>
        </p:spPr>
      </p:pic>
      <p:sp>
        <p:nvSpPr>
          <p:cNvPr id="7" name="Slide Number Placeholder 6"/>
          <p:cNvSpPr>
            <a:spLocks noGrp="1"/>
          </p:cNvSpPr>
          <p:nvPr>
            <p:ph type="sldNum" sz="quarter" idx="12"/>
          </p:nvPr>
        </p:nvSpPr>
        <p:spPr/>
        <p:txBody>
          <a:bodyPr/>
          <a:lstStyle/>
          <a:p>
            <a:fld id="{6ECF81E8-6DE5-4C92-89BE-5D6CD56A8BF1}" type="slidenum">
              <a:rPr lang="en-US" smtClean="0"/>
              <a:pPr/>
              <a:t>6</a:t>
            </a:fld>
            <a:endParaRPr lang="en-US"/>
          </a:p>
        </p:txBody>
      </p:sp>
    </p:spTree>
    <p:extLst>
      <p:ext uri="{BB962C8B-B14F-4D97-AF65-F5344CB8AC3E}">
        <p14:creationId xmlns:p14="http://schemas.microsoft.com/office/powerpoint/2010/main" val="3846224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¿Qué es este proyecto?</a:t>
            </a:r>
          </a:p>
        </p:txBody>
      </p:sp>
      <p:sp>
        <p:nvSpPr>
          <p:cNvPr id="3" name="Content Placeholder 2"/>
          <p:cNvSpPr>
            <a:spLocks noGrp="1"/>
          </p:cNvSpPr>
          <p:nvPr>
            <p:ph idx="1"/>
          </p:nvPr>
        </p:nvSpPr>
        <p:spPr>
          <a:xfrm>
            <a:off x="585084" y="2514600"/>
            <a:ext cx="7949316" cy="3200400"/>
          </a:xfrm>
        </p:spPr>
        <p:txBody>
          <a:bodyPr>
            <a:normAutofit/>
          </a:bodyPr>
          <a:lstStyle/>
          <a:p>
            <a:r>
              <a:rPr lang="es-ES" dirty="0"/>
              <a:t>Diseño y construcción de un sistema parte de la cadena de montaje de </a:t>
            </a:r>
            <a:r>
              <a:rPr lang="es-ES" dirty="0" err="1"/>
              <a:t>Zowi</a:t>
            </a:r>
            <a:endParaRPr lang="es-ES" dirty="0"/>
          </a:p>
          <a:p>
            <a:r>
              <a:rPr lang="es-ES" dirty="0"/>
              <a:t>Principal función: ajustar de forma automática las posiciones de los servos de </a:t>
            </a:r>
            <a:r>
              <a:rPr lang="es-ES" dirty="0" err="1"/>
              <a:t>Zowi</a:t>
            </a:r>
            <a:endParaRPr lang="es-ES" dirty="0"/>
          </a:p>
          <a:p>
            <a:r>
              <a:rPr lang="es-ES" dirty="0"/>
              <a:t>Una funcionalidad adicional: descargar del software final en el controlador de </a:t>
            </a:r>
            <a:r>
              <a:rPr lang="es-ES" dirty="0" err="1"/>
              <a:t>Zowi</a:t>
            </a:r>
            <a:endParaRPr lang="es-ES" dirty="0"/>
          </a:p>
          <a:p>
            <a:pPr marL="0" indent="0">
              <a:buNone/>
            </a:pPr>
            <a:endParaRPr lang="es-ES" dirty="0"/>
          </a:p>
          <a:p>
            <a:endParaRPr lang="es-ES" dirty="0"/>
          </a:p>
          <a:p>
            <a:endParaRPr lang="es-ES" dirty="0"/>
          </a:p>
          <a:p>
            <a:endParaRPr lang="es-ES" dirty="0"/>
          </a:p>
          <a:p>
            <a:endParaRPr lang="es-ES" dirty="0"/>
          </a:p>
        </p:txBody>
      </p:sp>
      <p:sp>
        <p:nvSpPr>
          <p:cNvPr id="4" name="Title 1"/>
          <p:cNvSpPr txBox="1">
            <a:spLocks/>
          </p:cNvSpPr>
          <p:nvPr/>
        </p:nvSpPr>
        <p:spPr>
          <a:xfrm>
            <a:off x="588334" y="1676400"/>
            <a:ext cx="7949316" cy="8382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7655E"/>
                </a:solidFill>
                <a:latin typeface="+mj-lt"/>
                <a:ea typeface="+mj-ea"/>
                <a:cs typeface="+mj-cs"/>
              </a:defRPr>
            </a:lvl1pPr>
          </a:lstStyle>
          <a:p>
            <a:r>
              <a:rPr lang="es-ES" sz="3200" dirty="0"/>
              <a:t>Objetivo</a:t>
            </a:r>
          </a:p>
        </p:txBody>
      </p:sp>
      <p:sp>
        <p:nvSpPr>
          <p:cNvPr id="6" name="Slide Number Placeholder 5"/>
          <p:cNvSpPr>
            <a:spLocks noGrp="1"/>
          </p:cNvSpPr>
          <p:nvPr>
            <p:ph type="sldNum" sz="quarter" idx="12"/>
          </p:nvPr>
        </p:nvSpPr>
        <p:spPr/>
        <p:txBody>
          <a:bodyPr/>
          <a:lstStyle/>
          <a:p>
            <a:fld id="{6ECF81E8-6DE5-4C92-89BE-5D6CD56A8BF1}" type="slidenum">
              <a:rPr lang="en-US" smtClean="0"/>
              <a:pPr/>
              <a:t>7</a:t>
            </a:fld>
            <a:endParaRPr lang="en-US"/>
          </a:p>
        </p:txBody>
      </p:sp>
    </p:spTree>
    <p:extLst>
      <p:ext uri="{BB962C8B-B14F-4D97-AF65-F5344CB8AC3E}">
        <p14:creationId xmlns:p14="http://schemas.microsoft.com/office/powerpoint/2010/main" val="1972622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¿Por qué se hace este proyecto?</a:t>
            </a:r>
          </a:p>
        </p:txBody>
      </p:sp>
      <p:sp>
        <p:nvSpPr>
          <p:cNvPr id="3" name="Content Placeholder 2"/>
          <p:cNvSpPr>
            <a:spLocks noGrp="1"/>
          </p:cNvSpPr>
          <p:nvPr>
            <p:ph idx="1"/>
          </p:nvPr>
        </p:nvSpPr>
        <p:spPr>
          <a:xfrm>
            <a:off x="585084" y="2514600"/>
            <a:ext cx="7949316" cy="3505200"/>
          </a:xfrm>
        </p:spPr>
        <p:txBody>
          <a:bodyPr>
            <a:normAutofit/>
          </a:bodyPr>
          <a:lstStyle/>
          <a:p>
            <a:pPr marL="0" indent="0">
              <a:buNone/>
            </a:pPr>
            <a:r>
              <a:rPr lang="es-ES" dirty="0"/>
              <a:t>La calibración de los servos resulta ser un problema</a:t>
            </a:r>
          </a:p>
          <a:p>
            <a:pPr lvl="1"/>
            <a:r>
              <a:rPr lang="es-ES" dirty="0"/>
              <a:t>Procedimental</a:t>
            </a:r>
          </a:p>
          <a:p>
            <a:pPr lvl="1"/>
            <a:r>
              <a:rPr lang="es-ES" dirty="0"/>
              <a:t>Específico para cada juguete</a:t>
            </a:r>
          </a:p>
          <a:p>
            <a:pPr lvl="1"/>
            <a:r>
              <a:rPr lang="es-ES" dirty="0"/>
              <a:t>Lento</a:t>
            </a:r>
          </a:p>
          <a:p>
            <a:pPr lvl="1"/>
            <a:r>
              <a:rPr lang="es-ES" dirty="0"/>
              <a:t>¿Cómo Integrarse en línea de producción?</a:t>
            </a:r>
          </a:p>
          <a:p>
            <a:endParaRPr lang="es-ES" dirty="0"/>
          </a:p>
          <a:p>
            <a:endParaRPr lang="es-ES" dirty="0"/>
          </a:p>
          <a:p>
            <a:endParaRPr lang="es-ES" dirty="0"/>
          </a:p>
          <a:p>
            <a:endParaRPr lang="es-ES" dirty="0"/>
          </a:p>
          <a:p>
            <a:endParaRPr lang="es-ES" dirty="0"/>
          </a:p>
        </p:txBody>
      </p:sp>
      <p:sp>
        <p:nvSpPr>
          <p:cNvPr id="5" name="Slide Number Placeholder 4"/>
          <p:cNvSpPr>
            <a:spLocks noGrp="1"/>
          </p:cNvSpPr>
          <p:nvPr>
            <p:ph type="sldNum" sz="quarter" idx="12"/>
          </p:nvPr>
        </p:nvSpPr>
        <p:spPr/>
        <p:txBody>
          <a:bodyPr/>
          <a:lstStyle/>
          <a:p>
            <a:fld id="{6ECF81E8-6DE5-4C92-89BE-5D6CD56A8BF1}" type="slidenum">
              <a:rPr lang="en-US" smtClean="0"/>
              <a:pPr/>
              <a:t>8</a:t>
            </a:fld>
            <a:endParaRPr lang="en-US"/>
          </a:p>
        </p:txBody>
      </p:sp>
      <p:sp>
        <p:nvSpPr>
          <p:cNvPr id="6" name="Title 1">
            <a:extLst>
              <a:ext uri="{FF2B5EF4-FFF2-40B4-BE49-F238E27FC236}">
                <a16:creationId xmlns:a16="http://schemas.microsoft.com/office/drawing/2014/main" id="{01B8E5D0-A546-489D-96C1-A649F699DC1F}"/>
              </a:ext>
            </a:extLst>
          </p:cNvPr>
          <p:cNvSpPr txBox="1">
            <a:spLocks/>
          </p:cNvSpPr>
          <p:nvPr/>
        </p:nvSpPr>
        <p:spPr>
          <a:xfrm>
            <a:off x="588334" y="1676400"/>
            <a:ext cx="7949316" cy="8382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7655E"/>
                </a:solidFill>
                <a:latin typeface="+mj-lt"/>
                <a:ea typeface="+mj-ea"/>
                <a:cs typeface="+mj-cs"/>
              </a:defRPr>
            </a:lvl1pPr>
          </a:lstStyle>
          <a:p>
            <a:r>
              <a:rPr lang="es-ES" sz="3200" dirty="0"/>
              <a:t>Motivo del proyecto</a:t>
            </a:r>
          </a:p>
        </p:txBody>
      </p:sp>
    </p:spTree>
    <p:extLst>
      <p:ext uri="{BB962C8B-B14F-4D97-AF65-F5344CB8AC3E}">
        <p14:creationId xmlns:p14="http://schemas.microsoft.com/office/powerpoint/2010/main" val="317115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Calibración de los servos</a:t>
            </a:r>
          </a:p>
        </p:txBody>
      </p:sp>
      <p:sp>
        <p:nvSpPr>
          <p:cNvPr id="5" name="Content Placeholder 2"/>
          <p:cNvSpPr txBox="1">
            <a:spLocks/>
          </p:cNvSpPr>
          <p:nvPr/>
        </p:nvSpPr>
        <p:spPr>
          <a:xfrm>
            <a:off x="586668" y="4112813"/>
            <a:ext cx="7949316" cy="10687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dirty="0"/>
          </a:p>
        </p:txBody>
      </p:sp>
      <p:sp>
        <p:nvSpPr>
          <p:cNvPr id="6" name="Content Placeholder 2"/>
          <p:cNvSpPr txBox="1">
            <a:spLocks/>
          </p:cNvSpPr>
          <p:nvPr/>
        </p:nvSpPr>
        <p:spPr>
          <a:xfrm>
            <a:off x="585084" y="1739666"/>
            <a:ext cx="7949316" cy="42801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rgbClr val="0B9B9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B9B9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B9B9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B9B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Servos de posición</a:t>
            </a:r>
          </a:p>
          <a:p>
            <a:pPr lvl="1"/>
            <a:r>
              <a:rPr lang="es-ES" dirty="0"/>
              <a:t>Funcionamiento</a:t>
            </a:r>
          </a:p>
          <a:p>
            <a:r>
              <a:rPr lang="es-ES" dirty="0"/>
              <a:t>Problema del PWM</a:t>
            </a:r>
          </a:p>
          <a:p>
            <a:r>
              <a:rPr lang="es-ES" dirty="0"/>
              <a:t>Librería </a:t>
            </a:r>
            <a:r>
              <a:rPr lang="es-ES" dirty="0" err="1"/>
              <a:t>srvo.h</a:t>
            </a:r>
            <a:endParaRPr lang="es-ES" dirty="0"/>
          </a:p>
          <a:p>
            <a:r>
              <a:rPr lang="es-ES" dirty="0"/>
              <a:t>Engranaje a mano en piezas de </a:t>
            </a:r>
            <a:r>
              <a:rPr lang="es-ES" dirty="0" err="1"/>
              <a:t>Zowi</a:t>
            </a:r>
            <a:endParaRPr lang="es-ES" dirty="0"/>
          </a:p>
          <a:p>
            <a:r>
              <a:rPr lang="es-ES" dirty="0"/>
              <a:t>Fabricación</a:t>
            </a:r>
          </a:p>
          <a:p>
            <a:pPr marL="0" indent="0">
              <a:buNone/>
            </a:pPr>
            <a:r>
              <a:rPr lang="es-ES" dirty="0"/>
              <a:t>		</a:t>
            </a:r>
          </a:p>
          <a:p>
            <a:pPr marL="0" indent="0">
              <a:buFont typeface="Arial" pitchFamily="34" charset="0"/>
              <a:buNone/>
            </a:pPr>
            <a:endParaRPr lang="es-ES" dirty="0"/>
          </a:p>
          <a:p>
            <a:endParaRPr lang="es-ES" dirty="0"/>
          </a:p>
          <a:p>
            <a:endParaRPr lang="es-ES" dirty="0"/>
          </a:p>
          <a:p>
            <a:endParaRPr lang="es-ES" dirty="0"/>
          </a:p>
          <a:p>
            <a:endParaRPr lang="es-E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441" y="4418147"/>
            <a:ext cx="4241403" cy="152690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793017"/>
            <a:ext cx="3594489" cy="1444382"/>
          </a:xfrm>
          <a:prstGeom prst="rect">
            <a:avLst/>
          </a:prstGeom>
        </p:spPr>
      </p:pic>
      <p:sp>
        <p:nvSpPr>
          <p:cNvPr id="4" name="Slide Number Placeholder 3"/>
          <p:cNvSpPr>
            <a:spLocks noGrp="1"/>
          </p:cNvSpPr>
          <p:nvPr>
            <p:ph type="sldNum" sz="quarter" idx="12"/>
          </p:nvPr>
        </p:nvSpPr>
        <p:spPr/>
        <p:txBody>
          <a:bodyPr/>
          <a:lstStyle/>
          <a:p>
            <a:fld id="{6ECF81E8-6DE5-4C92-89BE-5D6CD56A8BF1}" type="slidenum">
              <a:rPr lang="en-US" smtClean="0"/>
              <a:pPr/>
              <a:t>9</a:t>
            </a:fld>
            <a:endParaRPr lang="en-US" dirty="0"/>
          </a:p>
        </p:txBody>
      </p:sp>
    </p:spTree>
    <p:extLst>
      <p:ext uri="{BB962C8B-B14F-4D97-AF65-F5344CB8AC3E}">
        <p14:creationId xmlns:p14="http://schemas.microsoft.com/office/powerpoint/2010/main" val="3411334525"/>
      </p:ext>
    </p:extLst>
  </p:cSld>
  <p:clrMapOvr>
    <a:masterClrMapping/>
  </p:clrMapOvr>
</p:sld>
</file>

<file path=ppt/theme/theme1.xml><?xml version="1.0" encoding="utf-8"?>
<a:theme xmlns:a="http://schemas.openxmlformats.org/drawingml/2006/main" name="Business plan presentation">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23AB631-2C77-48E2-965F-5E9DD09909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presentation (Green Wave design)</Template>
  <TotalTime>2655</TotalTime>
  <Words>3359</Words>
  <Application>Microsoft Office PowerPoint</Application>
  <PresentationFormat>On-screen Show (4:3)</PresentationFormat>
  <Paragraphs>547</Paragraphs>
  <Slides>42</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Business plan presentation</vt:lpstr>
      <vt:lpstr>Banco de Calibración de Zowi</vt:lpstr>
      <vt:lpstr>Índice</vt:lpstr>
      <vt:lpstr>Contexto</vt:lpstr>
      <vt:lpstr>¿Qué es este proyecto?</vt:lpstr>
      <vt:lpstr>Vale, pero… ¿Qué es un Zowi?</vt:lpstr>
      <vt:lpstr>Vale, pero… ¿Qué es un Zowi?</vt:lpstr>
      <vt:lpstr>¿Qué es este proyecto?</vt:lpstr>
      <vt:lpstr>¿Por qué se hace este proyecto?</vt:lpstr>
      <vt:lpstr>Calibración de los servos</vt:lpstr>
      <vt:lpstr>Calibración de los servos</vt:lpstr>
      <vt:lpstr>Requisitos</vt:lpstr>
      <vt:lpstr>Desarrollo</vt:lpstr>
      <vt:lpstr>Posibles alternativas</vt:lpstr>
      <vt:lpstr>Visión por computador</vt:lpstr>
      <vt:lpstr>Introducción MinIMU-9 v3</vt:lpstr>
      <vt:lpstr>Solución con IMU</vt:lpstr>
      <vt:lpstr>Prototipo de validación de concepto</vt:lpstr>
      <vt:lpstr>Evolución…</vt:lpstr>
      <vt:lpstr>Evolución…</vt:lpstr>
      <vt:lpstr>Evolución…</vt:lpstr>
      <vt:lpstr>Tomando forma…</vt:lpstr>
      <vt:lpstr>Prototipo final</vt:lpstr>
      <vt:lpstr>Prototipo final</vt:lpstr>
      <vt:lpstr>Prototipo final (Vídeo)</vt:lpstr>
      <vt:lpstr>Armario final</vt:lpstr>
      <vt:lpstr>Armario final</vt:lpstr>
      <vt:lpstr>Armario final</vt:lpstr>
      <vt:lpstr>Esquema de Conexiones</vt:lpstr>
      <vt:lpstr>Freeduino Mega</vt:lpstr>
      <vt:lpstr>Shield Mega</vt:lpstr>
      <vt:lpstr>Raspberry PI 2</vt:lpstr>
      <vt:lpstr>Raspberry PI 2</vt:lpstr>
      <vt:lpstr>Otros componentes</vt:lpstr>
      <vt:lpstr>Tecnologías DIY</vt:lpstr>
      <vt:lpstr>Conclusión</vt:lpstr>
      <vt:lpstr>Conclusión</vt:lpstr>
      <vt:lpstr>Resultados</vt:lpstr>
      <vt:lpstr>Resultados</vt:lpstr>
      <vt:lpstr>Resultados</vt:lpstr>
      <vt:lpstr>Resultados</vt:lpstr>
      <vt:lpstr>Trabajos futuros</vt:lpstr>
      <vt:lpstr>Banco de Calibración de Zowi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Communication]</dc:title>
  <dc:creator>Rady</dc:creator>
  <cp:keywords/>
  <cp:lastModifiedBy>Rady</cp:lastModifiedBy>
  <cp:revision>126</cp:revision>
  <dcterms:created xsi:type="dcterms:W3CDTF">2017-06-10T12:25:39Z</dcterms:created>
  <dcterms:modified xsi:type="dcterms:W3CDTF">2017-06-24T14:19:10Z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TC103853799990</vt:lpwstr>
  </property>
</Properties>
</file>